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7" r:id="rId1"/>
    <p:sldMasterId id="2147483829" r:id="rId2"/>
  </p:sldMasterIdLst>
  <p:notesMasterIdLst>
    <p:notesMasterId r:id="rId47"/>
  </p:notesMasterIdLst>
  <p:sldIdLst>
    <p:sldId id="256" r:id="rId3"/>
    <p:sldId id="291" r:id="rId4"/>
    <p:sldId id="292" r:id="rId5"/>
    <p:sldId id="293" r:id="rId6"/>
    <p:sldId id="296" r:id="rId7"/>
    <p:sldId id="294" r:id="rId8"/>
    <p:sldId id="297" r:id="rId9"/>
    <p:sldId id="298" r:id="rId10"/>
    <p:sldId id="299" r:id="rId11"/>
    <p:sldId id="300" r:id="rId12"/>
    <p:sldId id="301" r:id="rId13"/>
    <p:sldId id="302" r:id="rId14"/>
    <p:sldId id="303" r:id="rId15"/>
    <p:sldId id="304" r:id="rId16"/>
    <p:sldId id="257" r:id="rId17"/>
    <p:sldId id="258" r:id="rId18"/>
    <p:sldId id="259" r:id="rId19"/>
    <p:sldId id="260" r:id="rId20"/>
    <p:sldId id="261" r:id="rId21"/>
    <p:sldId id="262" r:id="rId22"/>
    <p:sldId id="263" r:id="rId23"/>
    <p:sldId id="264" r:id="rId24"/>
    <p:sldId id="265" r:id="rId25"/>
    <p:sldId id="267" r:id="rId26"/>
    <p:sldId id="271" r:id="rId27"/>
    <p:sldId id="272" r:id="rId28"/>
    <p:sldId id="273" r:id="rId29"/>
    <p:sldId id="274" r:id="rId30"/>
    <p:sldId id="275" r:id="rId31"/>
    <p:sldId id="276" r:id="rId32"/>
    <p:sldId id="290" r:id="rId33"/>
    <p:sldId id="277" r:id="rId34"/>
    <p:sldId id="306" r:id="rId35"/>
    <p:sldId id="305" r:id="rId36"/>
    <p:sldId id="278" r:id="rId37"/>
    <p:sldId id="279" r:id="rId38"/>
    <p:sldId id="280" r:id="rId39"/>
    <p:sldId id="281" r:id="rId40"/>
    <p:sldId id="286" r:id="rId41"/>
    <p:sldId id="287" r:id="rId42"/>
    <p:sldId id="288" r:id="rId43"/>
    <p:sldId id="282" r:id="rId44"/>
    <p:sldId id="283" r:id="rId45"/>
    <p:sldId id="284"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ght.user" initials="L"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702" autoAdjust="0"/>
    <p:restoredTop sz="94660" autoAdjust="0"/>
  </p:normalViewPr>
  <p:slideViewPr>
    <p:cSldViewPr>
      <p:cViewPr varScale="1">
        <p:scale>
          <a:sx n="36" d="100"/>
          <a:sy n="36" d="100"/>
        </p:scale>
        <p:origin x="54" y="1662"/>
      </p:cViewPr>
      <p:guideLst>
        <p:guide orient="horz" pos="2160"/>
        <p:guide pos="2880"/>
      </p:guideLst>
    </p:cSldViewPr>
  </p:slideViewPr>
  <p:outlineViewPr>
    <p:cViewPr>
      <p:scale>
        <a:sx n="33" d="100"/>
        <a:sy n="33" d="100"/>
      </p:scale>
      <p:origin x="294"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1347B69-1CF4-43A8-81BD-2D5D9F61614D}" type="datetimeFigureOut">
              <a:rPr lang="ar-EG" smtClean="0"/>
              <a:pPr/>
              <a:t>26/10/1436</a:t>
            </a:fld>
            <a:endParaRPr lang="ar-E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8E588E79-A252-467C-923E-5D8A5FE9FDE7}" type="slidenum">
              <a:rPr lang="ar-EG" smtClean="0"/>
              <a:pPr/>
              <a:t>‹#›</a:t>
            </a:fld>
            <a:endParaRPr lang="ar-EG"/>
          </a:p>
        </p:txBody>
      </p:sp>
    </p:spTree>
    <p:extLst>
      <p:ext uri="{BB962C8B-B14F-4D97-AF65-F5344CB8AC3E}">
        <p14:creationId xmlns:p14="http://schemas.microsoft.com/office/powerpoint/2010/main" val="61962070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8E588E79-A252-467C-923E-5D8A5FE9FDE7}" type="slidenum">
              <a:rPr lang="ar-EG" smtClean="0"/>
              <a:pPr/>
              <a:t>7</a:t>
            </a:fld>
            <a:endParaRPr lang="ar-EG"/>
          </a:p>
        </p:txBody>
      </p:sp>
    </p:spTree>
    <p:extLst>
      <p:ext uri="{BB962C8B-B14F-4D97-AF65-F5344CB8AC3E}">
        <p14:creationId xmlns:p14="http://schemas.microsoft.com/office/powerpoint/2010/main" val="3963637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ar-E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122C922C-59A5-4BD3-BEE5-D530FA9D9739}" type="datetimeFigureOut">
              <a:rPr lang="ar-EG" smtClean="0"/>
              <a:pPr/>
              <a:t>26/10/1436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CB93DCB8-38C0-4B0D-9197-8A96B4DD8D31}" type="slidenum">
              <a:rPr lang="ar-EG" smtClean="0"/>
              <a:pPr/>
              <a:t>‹#›</a:t>
            </a:fld>
            <a:endParaRPr lang="ar-E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122C922C-59A5-4BD3-BEE5-D530FA9D9739}" type="datetimeFigureOut">
              <a:rPr lang="ar-EG" smtClean="0"/>
              <a:pPr/>
              <a:t>26/10/1436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CB93DCB8-38C0-4B0D-9197-8A96B4DD8D31}" type="slidenum">
              <a:rPr lang="ar-EG" smtClean="0"/>
              <a:pPr/>
              <a:t>‹#›</a:t>
            </a:fld>
            <a:endParaRPr lang="ar-E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122C922C-59A5-4BD3-BEE5-D530FA9D9739}" type="datetimeFigureOut">
              <a:rPr lang="ar-EG" smtClean="0"/>
              <a:pPr/>
              <a:t>26/10/1436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CB93DCB8-38C0-4B0D-9197-8A96B4DD8D31}" type="slidenum">
              <a:rPr lang="ar-EG" smtClean="0"/>
              <a:pPr/>
              <a:t>‹#›</a:t>
            </a:fld>
            <a:endParaRPr lang="ar-EG"/>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1D8BD707-D9CF-40AE-B4C6-C98DA3205C09}" type="datetimeFigureOut">
              <a:rPr lang="en-US" smtClean="0"/>
              <a:pPr/>
              <a:t>11/08/2015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11" name="Slide Number Placeholder 10"/>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11/08/2015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11/08/2015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11/08/2015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11/08/2015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11/08/2015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1D8BD707-D9CF-40AE-B4C6-C98DA3205C09}" type="datetimeFigureOut">
              <a:rPr lang="en-US" smtClean="0"/>
              <a:pPr/>
              <a:t>11/08/2015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11/08/2015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122C922C-59A5-4BD3-BEE5-D530FA9D9739}" type="datetimeFigureOut">
              <a:rPr lang="ar-EG" smtClean="0"/>
              <a:pPr/>
              <a:t>26/10/1436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CB93DCB8-38C0-4B0D-9197-8A96B4DD8D31}" type="slidenum">
              <a:rPr lang="ar-EG" smtClean="0"/>
              <a:pPr/>
              <a:t>‹#›</a:t>
            </a:fld>
            <a:endParaRPr lang="ar-EG"/>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11/08/2015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11/08/2015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11/08/2015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1D8BD707-D9CF-40AE-B4C6-C98DA3205C09}" type="datetimeFigureOut">
              <a:rPr lang="en-US" smtClean="0"/>
              <a:pPr/>
              <a:t>11/08/2015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EG"/>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22C922C-59A5-4BD3-BEE5-D530FA9D9739}" type="datetimeFigureOut">
              <a:rPr lang="ar-EG" smtClean="0"/>
              <a:pPr/>
              <a:t>26/10/1436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CB93DCB8-38C0-4B0D-9197-8A96B4DD8D31}" type="slidenum">
              <a:rPr lang="ar-EG" smtClean="0"/>
              <a:pPr/>
              <a:t>‹#›</a:t>
            </a:fld>
            <a:endParaRPr lang="ar-E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122C922C-59A5-4BD3-BEE5-D530FA9D9739}" type="datetimeFigureOut">
              <a:rPr lang="ar-EG" smtClean="0"/>
              <a:pPr/>
              <a:t>26/10/1436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CB93DCB8-38C0-4B0D-9197-8A96B4DD8D31}" type="slidenum">
              <a:rPr lang="ar-EG" smtClean="0"/>
              <a:pPr/>
              <a:t>‹#›</a:t>
            </a:fld>
            <a:endParaRPr lang="ar-E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122C922C-59A5-4BD3-BEE5-D530FA9D9739}" type="datetimeFigureOut">
              <a:rPr lang="ar-EG" smtClean="0"/>
              <a:pPr/>
              <a:t>26/10/1436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CB93DCB8-38C0-4B0D-9197-8A96B4DD8D31}" type="slidenum">
              <a:rPr lang="ar-EG" smtClean="0"/>
              <a:pPr/>
              <a:t>‹#›</a:t>
            </a:fld>
            <a:endParaRPr lang="ar-E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122C922C-59A5-4BD3-BEE5-D530FA9D9739}" type="datetimeFigureOut">
              <a:rPr lang="ar-EG" smtClean="0"/>
              <a:pPr/>
              <a:t>26/10/1436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CB93DCB8-38C0-4B0D-9197-8A96B4DD8D31}" type="slidenum">
              <a:rPr lang="ar-EG" smtClean="0"/>
              <a:pPr/>
              <a:t>‹#›</a:t>
            </a:fld>
            <a:endParaRPr lang="ar-E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2C922C-59A5-4BD3-BEE5-D530FA9D9739}" type="datetimeFigureOut">
              <a:rPr lang="ar-EG" smtClean="0"/>
              <a:pPr/>
              <a:t>26/10/1436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CB93DCB8-38C0-4B0D-9197-8A96B4DD8D31}" type="slidenum">
              <a:rPr lang="ar-EG" smtClean="0"/>
              <a:pPr/>
              <a:t>‹#›</a:t>
            </a:fld>
            <a:endParaRPr lang="ar-E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r">
              <a:defRPr sz="2000" b="1"/>
            </a:lvl1pPr>
          </a:lstStyle>
          <a:p>
            <a:r>
              <a:rPr lang="en-US" smtClean="0"/>
              <a:t>Click to edit Master title style</a:t>
            </a:r>
            <a:endParaRPr lang="ar-EG"/>
          </a:p>
        </p:txBody>
      </p:sp>
      <p:sp>
        <p:nvSpPr>
          <p:cNvPr id="3" name="Content Placeholder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2C922C-59A5-4BD3-BEE5-D530FA9D9739}" type="datetimeFigureOut">
              <a:rPr lang="ar-EG" smtClean="0"/>
              <a:pPr/>
              <a:t>26/10/1436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CB93DCB8-38C0-4B0D-9197-8A96B4DD8D31}" type="slidenum">
              <a:rPr lang="ar-EG" smtClean="0"/>
              <a:pPr/>
              <a:t>‹#›</a:t>
            </a:fld>
            <a:endParaRPr lang="ar-E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r">
              <a:defRPr sz="2000" b="1"/>
            </a:lvl1pPr>
          </a:lstStyle>
          <a:p>
            <a:r>
              <a:rPr lang="en-US" smtClean="0"/>
              <a:t>Click to edit Master title style</a:t>
            </a:r>
            <a:endParaRPr lang="ar-E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2C922C-59A5-4BD3-BEE5-D530FA9D9739}" type="datetimeFigureOut">
              <a:rPr lang="ar-EG" smtClean="0"/>
              <a:pPr/>
              <a:t>26/10/1436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CB93DCB8-38C0-4B0D-9197-8A96B4DD8D31}" type="slidenum">
              <a:rPr lang="ar-EG" smtClean="0"/>
              <a:pPr/>
              <a:t>‹#›</a:t>
            </a:fld>
            <a:endParaRPr lang="ar-E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0">
              <a:schemeClr val="accent1">
                <a:lumMod val="5000"/>
                <a:lumOff val="95000"/>
              </a:schemeClr>
            </a:gs>
            <a:gs pos="74000">
              <a:schemeClr val="bg1">
                <a:lumMod val="85000"/>
              </a:schemeClr>
            </a:gs>
            <a:gs pos="83000">
              <a:schemeClr val="bg1">
                <a:lumMod val="75000"/>
              </a:schemeClr>
            </a:gs>
            <a:gs pos="100000">
              <a:schemeClr val="bg1">
                <a:lumMod val="85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6553200" y="6356352"/>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22C922C-59A5-4BD3-BEE5-D530FA9D9739}" type="datetimeFigureOut">
              <a:rPr lang="ar-EG" smtClean="0"/>
              <a:pPr/>
              <a:t>26/10/1436</a:t>
            </a:fld>
            <a:endParaRPr lang="ar-EG"/>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457200" y="6356352"/>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CB93DCB8-38C0-4B0D-9197-8A96B4DD8D31}" type="slidenum">
              <a:rPr lang="ar-EG" smtClean="0"/>
              <a:pPr/>
              <a:t>‹#›</a:t>
            </a:fld>
            <a:endParaRPr lang="ar-EG"/>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0">
              <a:schemeClr val="accent1">
                <a:lumMod val="5000"/>
                <a:lumOff val="95000"/>
              </a:schemeClr>
            </a:gs>
            <a:gs pos="74000">
              <a:schemeClr val="bg1">
                <a:lumMod val="85000"/>
              </a:schemeClr>
            </a:gs>
            <a:gs pos="83000">
              <a:schemeClr val="bg1">
                <a:lumMod val="75000"/>
              </a:schemeClr>
            </a:gs>
            <a:gs pos="100000">
              <a:schemeClr val="bg1">
                <a:lumMod val="85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122C922C-59A5-4BD3-BEE5-D530FA9D9739}" type="datetimeFigureOut">
              <a:rPr lang="ar-EG" smtClean="0"/>
              <a:pPr/>
              <a:t>26/10/1436</a:t>
            </a:fld>
            <a:endParaRPr lang="ar-EG"/>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ar-EG"/>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CB93DCB8-38C0-4B0D-9197-8A96B4DD8D31}" type="slidenum">
              <a:rPr lang="ar-EG" smtClean="0"/>
              <a:pPr/>
              <a:t>‹#›</a:t>
            </a:fld>
            <a:endParaRPr lang="ar-EG"/>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756" r:id="rId12"/>
  </p:sldLayoutIdLst>
  <p:txStyles>
    <p:titleStyle>
      <a:lvl1pPr algn="l" rtl="1"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r" rtl="1"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r" rtl="1"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r" rtl="1"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r" rtl="1"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r" rtl="1"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r" rtl="1"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r" rtl="1"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r" rtl="1"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r" rtl="1"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457200"/>
            <a:ext cx="7772400" cy="1828800"/>
          </a:xfrm>
          <a:noFill/>
        </p:spPr>
        <p:txBody>
          <a:bodyPr/>
          <a:lstStyle/>
          <a:p>
            <a:r>
              <a:rPr lang="ar-EG" dirty="0" smtClean="0"/>
              <a:t>الغريب  </a:t>
            </a:r>
            <a:r>
              <a:rPr lang="ar-EG" dirty="0" smtClean="0"/>
              <a:t>واللغات في القرآن</a:t>
            </a:r>
            <a:endParaRPr lang="ar-EG" dirty="0"/>
          </a:p>
        </p:txBody>
      </p:sp>
      <p:sp>
        <p:nvSpPr>
          <p:cNvPr id="3" name="Title 1"/>
          <p:cNvSpPr txBox="1">
            <a:spLocks/>
          </p:cNvSpPr>
          <p:nvPr/>
        </p:nvSpPr>
        <p:spPr>
          <a:xfrm>
            <a:off x="0" y="3581400"/>
            <a:ext cx="7772400" cy="1828800"/>
          </a:xfrm>
          <a:prstGeom prst="rect">
            <a:avLst/>
          </a:prstGeom>
        </p:spPr>
        <p:txBody>
          <a:bodyPr vert="horz" lIns="45720" rIns="45720" bIns="45720" anchor="b">
            <a:normAutofit/>
          </a:bodyPr>
          <a:lstStyle>
            <a:lvl1pPr algn="r" rtl="1" eaLnBrk="1" latinLnBrk="0" hangingPunct="1">
              <a:spcBef>
                <a:spcPct val="0"/>
              </a:spcBef>
              <a:buNone/>
              <a:defRPr kumimoji="0" sz="45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a:lstStyle>
          <a:p>
            <a:r>
              <a:rPr lang="ar-SA" sz="3200" dirty="0">
                <a:solidFill>
                  <a:srgbClr val="FF0000"/>
                </a:solidFill>
                <a:effectLst/>
              </a:rPr>
              <a:t>د. حسني حمدان الدسوقي حمامة</a:t>
            </a:r>
            <a:endParaRPr lang="ar-EG" sz="3200" dirty="0">
              <a:solidFill>
                <a:srgbClr val="FF0000"/>
              </a:solidFill>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81915" y="5937698"/>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b="1" dirty="0" smtClean="0">
                <a:solidFill>
                  <a:srgbClr val="FF0000"/>
                </a:solidFill>
                <a:cs typeface="Traditional Arabic" panose="02010000000000000000" pitchFamily="2" charset="-78"/>
              </a:rPr>
              <a:t>خصائص اللفظة القرآنية</a:t>
            </a:r>
            <a:endParaRPr lang="ar-EG" b="1" dirty="0">
              <a:solidFill>
                <a:srgbClr val="FF0000"/>
              </a:solidFill>
              <a:cs typeface="Traditional Arabic" panose="02010000000000000000" pitchFamily="2" charset="-78"/>
            </a:endParaRPr>
          </a:p>
        </p:txBody>
      </p:sp>
      <p:sp>
        <p:nvSpPr>
          <p:cNvPr id="3" name="Content Placeholder 2"/>
          <p:cNvSpPr>
            <a:spLocks noGrp="1"/>
          </p:cNvSpPr>
          <p:nvPr>
            <p:ph idx="1"/>
          </p:nvPr>
        </p:nvSpPr>
        <p:spPr/>
        <p:txBody>
          <a:bodyPr>
            <a:normAutofit fontScale="92500" lnSpcReduction="20000"/>
          </a:bodyPr>
          <a:lstStyle/>
          <a:p>
            <a:pPr algn="just"/>
            <a:r>
              <a:rPr lang="ar-EG" dirty="0" smtClean="0">
                <a:cs typeface="Traditional Arabic" panose="02010000000000000000" pitchFamily="2" charset="-78"/>
              </a:rPr>
              <a:t>4- دقة </a:t>
            </a:r>
            <a:r>
              <a:rPr lang="ar-EG" dirty="0" smtClean="0">
                <a:cs typeface="Traditional Arabic" panose="02010000000000000000" pitchFamily="2" charset="-78"/>
              </a:rPr>
              <a:t>الكلمة في الاستعمال </a:t>
            </a:r>
            <a:r>
              <a:rPr lang="ar-EG" dirty="0" smtClean="0">
                <a:cs typeface="Traditional Arabic" panose="02010000000000000000" pitchFamily="2" charset="-78"/>
              </a:rPr>
              <a:t>حتى تيبدو كأنها الاختيارالوحيد:</a:t>
            </a:r>
          </a:p>
          <a:p>
            <a:pPr algn="just">
              <a:buNone/>
            </a:pPr>
            <a:r>
              <a:rPr lang="ar-EG" dirty="0" smtClean="0">
                <a:cs typeface="Traditional Arabic" panose="02010000000000000000" pitchFamily="2" charset="-78"/>
              </a:rPr>
              <a:t> {وَاعْلَمُواْ أَنَّمَا أَمْوَالُكُمْ وَأَوْلاَدُكُمْ فِتْنَةٌ وَأَنَّ اللّهَ عِندَهُ أَجْرٌ </a:t>
            </a:r>
            <a:r>
              <a:rPr lang="ar-EG" dirty="0" smtClean="0">
                <a:solidFill>
                  <a:srgbClr val="FF0000"/>
                </a:solidFill>
                <a:cs typeface="Traditional Arabic" panose="02010000000000000000" pitchFamily="2" charset="-78"/>
              </a:rPr>
              <a:t>عَظِيمٌ </a:t>
            </a:r>
            <a:r>
              <a:rPr lang="ar-EG" dirty="0" smtClean="0">
                <a:cs typeface="Traditional Arabic" panose="02010000000000000000" pitchFamily="2" charset="-78"/>
              </a:rPr>
              <a:t>}الأنفال28 (بدلا من كبير)</a:t>
            </a:r>
          </a:p>
          <a:p>
            <a:pPr algn="just">
              <a:buNone/>
            </a:pPr>
            <a:r>
              <a:rPr lang="ar-EG" dirty="0" smtClean="0">
                <a:cs typeface="Traditional Arabic" panose="02010000000000000000" pitchFamily="2" charset="-78"/>
              </a:rPr>
              <a:t> {ذَلِكَ بِأَنَّ اللّهَ نَزَّلَ الْكِتَابَ بِالْحَقِّ وَإِنَّ الَّذِينَ اخْتَلَفُواْ فِي الْكِتَابِ لَفِي شِقَاقٍ </a:t>
            </a:r>
            <a:r>
              <a:rPr lang="ar-EG" dirty="0" smtClean="0">
                <a:solidFill>
                  <a:srgbClr val="FF0000"/>
                </a:solidFill>
                <a:cs typeface="Traditional Arabic" panose="02010000000000000000" pitchFamily="2" charset="-78"/>
              </a:rPr>
              <a:t>بَعِيدٍ</a:t>
            </a:r>
            <a:r>
              <a:rPr lang="ar-EG" dirty="0" smtClean="0">
                <a:cs typeface="Traditional Arabic" panose="02010000000000000000" pitchFamily="2" charset="-78"/>
              </a:rPr>
              <a:t> }البقرة176 (بدلا من من قوى أو شديد)</a:t>
            </a:r>
          </a:p>
          <a:p>
            <a:pPr algn="just">
              <a:buNone/>
            </a:pPr>
            <a:r>
              <a:rPr lang="ar-EG" dirty="0" smtClean="0">
                <a:cs typeface="Traditional Arabic" panose="02010000000000000000" pitchFamily="2" charset="-78"/>
              </a:rPr>
              <a:t> {وَإِذَا أَنْعَمْنَا عَلَى الْإِنسَانِ أَعْرَضَ وَنَأى بِجَانِبِهِ وَإِذَا مَسَّهُ الشَّرُّ فَذُو دُعَاء </a:t>
            </a:r>
            <a:r>
              <a:rPr lang="ar-EG" dirty="0" smtClean="0">
                <a:solidFill>
                  <a:srgbClr val="FF0000"/>
                </a:solidFill>
                <a:cs typeface="Traditional Arabic" panose="02010000000000000000" pitchFamily="2" charset="-78"/>
              </a:rPr>
              <a:t>عَرِيضٍ</a:t>
            </a:r>
            <a:r>
              <a:rPr lang="ar-EG" dirty="0" smtClean="0">
                <a:cs typeface="Traditional Arabic" panose="02010000000000000000" pitchFamily="2" charset="-78"/>
              </a:rPr>
              <a:t> }فصلت51 (بدلا من واسع أو كثير)</a:t>
            </a:r>
          </a:p>
          <a:p>
            <a:pPr algn="just">
              <a:buNone/>
            </a:pPr>
            <a:r>
              <a:rPr lang="ar-EG" dirty="0" smtClean="0">
                <a:cs typeface="Traditional Arabic" panose="02010000000000000000" pitchFamily="2" charset="-78"/>
              </a:rPr>
              <a:t>{أَيَّاماً مَّعْدُودَاتٍ فَمَن كَانَ مِنكُم مَّرِيضاً أَوْ عَلَى سَفَرٍ فَعِدَّةٌ مِّنْ أَيَّامٍ أُخَرَ وَعَلَى الَّذِينَ يُطِيقُونَهُ فِدْيَةٌ طَعَامُ مِسْكِينٍ فَمَن تَطَوَّعَ خَيْراً فَهُوَ خَيْرٌ لَّهُ وَأَن تَصُومُواْ خَيْرٌ لَّكُمْ إِن كُنتُمْ تَعْلَمُونَ }البقرة184</a:t>
            </a:r>
          </a:p>
          <a:p>
            <a:pPr algn="just">
              <a:buNone/>
            </a:pP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308729"/>
            <a:ext cx="866285" cy="583969"/>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4800" b="1" dirty="0" smtClean="0">
                <a:solidFill>
                  <a:srgbClr val="FF0000"/>
                </a:solidFill>
                <a:cs typeface="Traditional Arabic" panose="02010000000000000000" pitchFamily="2" charset="-78"/>
              </a:rPr>
              <a:t>خصائص اللفظة القرآنية </a:t>
            </a:r>
            <a:endParaRPr lang="ar-EG" sz="4800" b="1" dirty="0">
              <a:solidFill>
                <a:srgbClr val="FF0000"/>
              </a:solidFill>
              <a:cs typeface="Traditional Arabic" panose="02010000000000000000" pitchFamily="2" charset="-78"/>
            </a:endParaRPr>
          </a:p>
        </p:txBody>
      </p:sp>
      <p:sp>
        <p:nvSpPr>
          <p:cNvPr id="3" name="Content Placeholder 2"/>
          <p:cNvSpPr>
            <a:spLocks noGrp="1"/>
          </p:cNvSpPr>
          <p:nvPr>
            <p:ph idx="1"/>
          </p:nvPr>
        </p:nvSpPr>
        <p:spPr/>
        <p:txBody>
          <a:bodyPr>
            <a:normAutofit/>
          </a:bodyPr>
          <a:lstStyle/>
          <a:p>
            <a:pPr algn="just"/>
            <a:r>
              <a:rPr lang="ar-EG" dirty="0" smtClean="0">
                <a:cs typeface="Traditional Arabic" panose="02010000000000000000" pitchFamily="2" charset="-78"/>
              </a:rPr>
              <a:t>الدقة في </a:t>
            </a:r>
            <a:r>
              <a:rPr lang="ar-EG" dirty="0" err="1" smtClean="0">
                <a:cs typeface="Traditional Arabic" panose="02010000000000000000" pitchFamily="2" charset="-78"/>
              </a:rPr>
              <a:t>اختيارفى</a:t>
            </a:r>
            <a:r>
              <a:rPr lang="ar-EG" dirty="0" smtClean="0">
                <a:cs typeface="Traditional Arabic" panose="02010000000000000000" pitchFamily="2" charset="-78"/>
              </a:rPr>
              <a:t> </a:t>
            </a:r>
            <a:r>
              <a:rPr lang="ar-EG" dirty="0" smtClean="0">
                <a:cs typeface="Traditional Arabic" panose="02010000000000000000" pitchFamily="2" charset="-78"/>
              </a:rPr>
              <a:t>اختيار الكلمة التى توحى بالمعنى فيما لا يحسن التصريح:</a:t>
            </a:r>
          </a:p>
          <a:p>
            <a:pPr algn="just">
              <a:buNone/>
            </a:pPr>
            <a:r>
              <a:rPr lang="ar-EG" dirty="0" smtClean="0">
                <a:cs typeface="Traditional Arabic" panose="02010000000000000000" pitchFamily="2" charset="-78"/>
              </a:rPr>
              <a:t>{أُحِلَّ لَكُمْ لَيْلَةَ الصِّيَامِ الرَّفَثُ إِلَى نِسَآئِكُمْ}البقرة187</a:t>
            </a:r>
          </a:p>
          <a:p>
            <a:pPr algn="just">
              <a:buNone/>
            </a:pPr>
            <a:r>
              <a:rPr lang="ar-EG" dirty="0" smtClean="0">
                <a:cs typeface="Traditional Arabic" panose="02010000000000000000" pitchFamily="2" charset="-78"/>
              </a:rPr>
              <a:t>{وَكَيْفَ تَأْخُذُونَهُ وَقَدْ أَفْضَى بَعْضُكُمْ إِلَى بَعْضٍ ً }النساء21</a:t>
            </a:r>
          </a:p>
          <a:p>
            <a:pPr algn="just">
              <a:buNone/>
            </a:pPr>
            <a:r>
              <a:rPr lang="ar-EG" dirty="0" smtClean="0">
                <a:cs typeface="Traditional Arabic" panose="02010000000000000000" pitchFamily="2" charset="-78"/>
              </a:rPr>
              <a:t>{وَكَيْفَ تَأْخُذُونَهُ وَقَدْ أَفْضَى بَعْضُكُمْ إِلَى بَعْضٍ وَأَخَذْنَ مِنكُم مِّيثَاقاً غَلِيظاً }النساء21</a:t>
            </a:r>
          </a:p>
          <a:p>
            <a:pPr algn="just">
              <a:buNone/>
            </a:pPr>
            <a:r>
              <a:rPr lang="ar-EG" dirty="0" smtClean="0">
                <a:cs typeface="Traditional Arabic" panose="02010000000000000000" pitchFamily="2" charset="-78"/>
              </a:rPr>
              <a:t>{نِسَآؤُكُمْ حَرْثٌ لَّكُمْ فَأْتُواْ حَرْثَكُمْ أَنَّى شِئْتُمْ وَقَدِّمُواْ لأَنفُسِكُمْ وَاتَّقُواْ اللّهَ وَاعْلَمُواْ أَنَّكُم مُّلاَقُوهُ وَبَشِّرِ الْمُؤْمِنِينَ }البقرة223</a:t>
            </a:r>
          </a:p>
          <a:p>
            <a:pPr algn="just">
              <a:buNone/>
            </a:pPr>
            <a:r>
              <a:rPr lang="ar-EG" dirty="0" smtClean="0">
                <a:cs typeface="Traditional Arabic" panose="02010000000000000000" pitchFamily="2" charset="-78"/>
              </a:rPr>
              <a:t>{وَإِن طَلَّقْتُمُوهُنَّ مِن قَبْلِ أَن تَمَسُّوهُنَّ}البقرة237</a:t>
            </a:r>
          </a:p>
          <a:p>
            <a:pPr algn="just">
              <a:buNone/>
            </a:pPr>
            <a:endParaRPr lang="ar-EG" dirty="0" smtClean="0">
              <a:cs typeface="Traditional Arabic" panose="02010000000000000000" pitchFamily="2" charset="-78"/>
            </a:endParaRPr>
          </a:p>
          <a:p>
            <a:pPr algn="just">
              <a:buNone/>
            </a:pP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308729"/>
            <a:ext cx="866285" cy="583969"/>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b="1" dirty="0" smtClean="0">
                <a:solidFill>
                  <a:srgbClr val="FF0000"/>
                </a:solidFill>
                <a:cs typeface="Traditional Arabic" panose="02010000000000000000" pitchFamily="2" charset="-78"/>
              </a:rPr>
              <a:t>خصائص اللفظة القرآنية </a:t>
            </a:r>
            <a:endParaRPr lang="ar-EG" b="1" dirty="0">
              <a:solidFill>
                <a:srgbClr val="FF0000"/>
              </a:solidFill>
              <a:cs typeface="Traditional Arabic" panose="02010000000000000000" pitchFamily="2" charset="-78"/>
            </a:endParaRPr>
          </a:p>
        </p:txBody>
      </p:sp>
      <p:sp>
        <p:nvSpPr>
          <p:cNvPr id="3" name="Content Placeholder 2"/>
          <p:cNvSpPr>
            <a:spLocks noGrp="1"/>
          </p:cNvSpPr>
          <p:nvPr>
            <p:ph idx="1"/>
          </p:nvPr>
        </p:nvSpPr>
        <p:spPr>
          <a:xfrm>
            <a:off x="443753" y="2402595"/>
            <a:ext cx="8229600" cy="2550406"/>
          </a:xfrm>
        </p:spPr>
        <p:txBody>
          <a:bodyPr/>
          <a:lstStyle/>
          <a:p>
            <a:pPr>
              <a:buNone/>
            </a:pPr>
            <a:r>
              <a:rPr lang="ar-EG" dirty="0" smtClean="0">
                <a:cs typeface="Traditional Arabic" panose="02010000000000000000" pitchFamily="2" charset="-78"/>
              </a:rPr>
              <a:t>5- تلاؤم </a:t>
            </a:r>
            <a:r>
              <a:rPr lang="ar-EG" dirty="0" smtClean="0">
                <a:cs typeface="Traditional Arabic" panose="02010000000000000000" pitchFamily="2" charset="-78"/>
              </a:rPr>
              <a:t>حركاتها في الوضع </a:t>
            </a:r>
            <a:r>
              <a:rPr lang="ar-EG" dirty="0" smtClean="0">
                <a:cs typeface="Traditional Arabic" panose="02010000000000000000" pitchFamily="2" charset="-78"/>
              </a:rPr>
              <a:t>والتركيب:</a:t>
            </a:r>
          </a:p>
          <a:p>
            <a:pPr>
              <a:buNone/>
            </a:pPr>
            <a:r>
              <a:rPr lang="ar-EG" dirty="0" smtClean="0">
                <a:cs typeface="Traditional Arabic" panose="02010000000000000000" pitchFamily="2" charset="-78"/>
              </a:rPr>
              <a:t> {وَلَقَدْ أَنذَرَهُم بَطْشَتَنَا فَتَمَارَوْا بِالنُّذُرِ }القمر36</a:t>
            </a: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308729"/>
            <a:ext cx="866285" cy="583969"/>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b="1" dirty="0" smtClean="0">
                <a:solidFill>
                  <a:srgbClr val="FF0000"/>
                </a:solidFill>
                <a:cs typeface="Traditional Arabic" panose="02010000000000000000" pitchFamily="2" charset="-78"/>
              </a:rPr>
              <a:t>خصائص اللفظة القرآنية</a:t>
            </a:r>
            <a:endParaRPr lang="ar-EG" b="1" dirty="0">
              <a:solidFill>
                <a:srgbClr val="FF0000"/>
              </a:solidFill>
              <a:cs typeface="Traditional Arabic" panose="02010000000000000000" pitchFamily="2" charset="-78"/>
            </a:endParaRPr>
          </a:p>
        </p:txBody>
      </p:sp>
      <p:sp>
        <p:nvSpPr>
          <p:cNvPr id="3" name="Content Placeholder 2"/>
          <p:cNvSpPr>
            <a:spLocks noGrp="1"/>
          </p:cNvSpPr>
          <p:nvPr>
            <p:ph idx="1"/>
          </p:nvPr>
        </p:nvSpPr>
        <p:spPr>
          <a:xfrm>
            <a:off x="452034" y="1417638"/>
            <a:ext cx="8305800" cy="5105398"/>
          </a:xfrm>
        </p:spPr>
        <p:txBody>
          <a:bodyPr>
            <a:normAutofit/>
          </a:bodyPr>
          <a:lstStyle/>
          <a:p>
            <a:pPr algn="just"/>
            <a:r>
              <a:rPr lang="ar-EG" sz="2800" dirty="0" smtClean="0">
                <a:cs typeface="Traditional Arabic" panose="02010000000000000000" pitchFamily="2" charset="-78"/>
              </a:rPr>
              <a:t>6- استخدام الكلمة القرآنية الواحدةفى أكثر من معنى</a:t>
            </a:r>
          </a:p>
          <a:p>
            <a:pPr algn="just">
              <a:buNone/>
            </a:pPr>
            <a:r>
              <a:rPr lang="ar-EG" sz="2800" dirty="0" smtClean="0">
                <a:cs typeface="Traditional Arabic" panose="02010000000000000000" pitchFamily="2" charset="-78"/>
              </a:rPr>
              <a:t>الإثم على أربعة وجوه:</a:t>
            </a:r>
          </a:p>
          <a:p>
            <a:pPr algn="just"/>
            <a:r>
              <a:rPr lang="ar-EG" sz="2800" dirty="0" smtClean="0">
                <a:cs typeface="Traditional Arabic" panose="02010000000000000000" pitchFamily="2" charset="-78"/>
              </a:rPr>
              <a:t> {لَوْلاَ يَنْهَاهُمُ الرَّبَّانِيُّونَ وَالأَحْبَارُ عَن قَوْلِهِمُ الإِثْمَ وَأَكْلِهِمُ السُّحْتَ لَبِئْسَ مَا كَانُواْ يَصْنَعُونَ }المائدة63</a:t>
            </a:r>
          </a:p>
          <a:p>
            <a:pPr algn="just"/>
            <a:r>
              <a:rPr lang="ar-EG" sz="2800" dirty="0" smtClean="0">
                <a:cs typeface="Traditional Arabic" panose="02010000000000000000" pitchFamily="2" charset="-78"/>
              </a:rPr>
              <a:t> {...فَمَنِ اضْطُرَّ فِي مَخْمَصَةٍ غَيْرَ مُتَجَانِفٍ لِّإِثْمٍ فَإِنَّ اللّهَ غَفُورٌ رَّحِيمٌ }المائدة3</a:t>
            </a:r>
          </a:p>
          <a:p>
            <a:pPr algn="just"/>
            <a:r>
              <a:rPr lang="ar-EG" sz="2800" dirty="0" smtClean="0">
                <a:cs typeface="Traditional Arabic" panose="02010000000000000000" pitchFamily="2" charset="-78"/>
              </a:rPr>
              <a:t> {...فَمَن تَعَجَّلَ فِي يَوْمَيْنِ فَلاَ إِثْمَ عَلَيْهِ وَمَن تَأَخَّرَ فَلا إِثْمَ عَلَيْهِ ...}البقرة203</a:t>
            </a:r>
          </a:p>
          <a:p>
            <a:pPr algn="just"/>
            <a:r>
              <a:rPr lang="ar-EG" sz="2800" dirty="0" smtClean="0">
                <a:cs typeface="Traditional Arabic" panose="02010000000000000000" pitchFamily="2" charset="-78"/>
              </a:rPr>
              <a:t> {فَمَنْ خَافَ مِن مُّوصٍ جَنَفاً أَوْ إِثْماً ... }البقرة182</a:t>
            </a:r>
          </a:p>
          <a:p>
            <a:pPr algn="just"/>
            <a:endParaRPr lang="ar-EG" sz="2800" dirty="0" smtClean="0">
              <a:cs typeface="Traditional Arabic" panose="02010000000000000000" pitchFamily="2" charset="-78"/>
            </a:endParaRPr>
          </a:p>
          <a:p>
            <a:pPr algn="just"/>
            <a:endParaRPr lang="ar-EG" sz="2800"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4800" b="1" dirty="0" smtClean="0">
                <a:solidFill>
                  <a:srgbClr val="FF0000"/>
                </a:solidFill>
                <a:cs typeface="Traditional Arabic" panose="02010000000000000000" pitchFamily="2" charset="-78"/>
              </a:rPr>
              <a:t>خصائص اللفظة القرآنية</a:t>
            </a:r>
            <a:endParaRPr lang="ar-EG" sz="4800" b="1" dirty="0">
              <a:solidFill>
                <a:srgbClr val="FF0000"/>
              </a:solidFill>
              <a:cs typeface="Traditional Arabic" panose="02010000000000000000" pitchFamily="2" charset="-78"/>
            </a:endParaRPr>
          </a:p>
        </p:txBody>
      </p:sp>
      <p:sp>
        <p:nvSpPr>
          <p:cNvPr id="3" name="Content Placeholder 2"/>
          <p:cNvSpPr>
            <a:spLocks noGrp="1"/>
          </p:cNvSpPr>
          <p:nvPr>
            <p:ph idx="1"/>
          </p:nvPr>
        </p:nvSpPr>
        <p:spPr/>
        <p:txBody>
          <a:bodyPr/>
          <a:lstStyle/>
          <a:p>
            <a:pPr>
              <a:buNone/>
            </a:pPr>
            <a:r>
              <a:rPr lang="ar-EG" dirty="0" smtClean="0">
                <a:cs typeface="Traditional Arabic" panose="02010000000000000000" pitchFamily="2" charset="-78"/>
              </a:rPr>
              <a:t>كلمة ولى على عشرة وجوه: </a:t>
            </a:r>
          </a:p>
          <a:p>
            <a:pPr>
              <a:buNone/>
            </a:pPr>
            <a:r>
              <a:rPr lang="ar-EG" dirty="0" smtClean="0">
                <a:cs typeface="Traditional Arabic" panose="02010000000000000000" pitchFamily="2" charset="-78"/>
              </a:rPr>
              <a:t>{...فَهَبْ لِي مِن لَّدُنكَ وَلِيّاً }مريم5 (الشرك)</a:t>
            </a:r>
          </a:p>
          <a:p>
            <a:pPr>
              <a:buNone/>
            </a:pPr>
            <a:r>
              <a:rPr lang="ar-EG" sz="2800" dirty="0" smtClean="0">
                <a:cs typeface="Traditional Arabic" panose="02010000000000000000" pitchFamily="2" charset="-78"/>
              </a:rPr>
              <a:t>{...وَلَمْ يَكُن لَّهُ وَلِيٌّ مِّنَ الذُّلَّ وَكَبِّرْهُ </a:t>
            </a:r>
            <a:r>
              <a:rPr lang="ar-EG" sz="2800" smtClean="0">
                <a:cs typeface="Traditional Arabic" panose="02010000000000000000" pitchFamily="2" charset="-78"/>
              </a:rPr>
              <a:t>تَكْبِيرا}الإسراء111(الصاحب)</a:t>
            </a:r>
          </a:p>
          <a:p>
            <a:pPr>
              <a:buNone/>
            </a:pPr>
            <a:endParaRPr lang="ar-EG" sz="2800" dirty="0" smtClean="0">
              <a:cs typeface="Traditional Arabic" panose="02010000000000000000" pitchFamily="2" charset="-78"/>
            </a:endParaRPr>
          </a:p>
          <a:p>
            <a:pPr>
              <a:buNone/>
            </a:pPr>
            <a:endParaRPr lang="ar-EG" dirty="0" smtClean="0">
              <a:cs typeface="Traditional Arabic" panose="02010000000000000000" pitchFamily="2" charset="-78"/>
            </a:endParaRPr>
          </a:p>
          <a:p>
            <a:pPr>
              <a:buNone/>
            </a:pP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228600"/>
            <a:ext cx="8183880" cy="1051560"/>
          </a:xfrm>
        </p:spPr>
        <p:txBody>
          <a:bodyPr/>
          <a:lstStyle/>
          <a:p>
            <a:pPr algn="ctr"/>
            <a:r>
              <a:rPr lang="ar-EG" dirty="0" smtClean="0">
                <a:cs typeface="Traditional Arabic" panose="02010000000000000000" pitchFamily="2" charset="-78"/>
              </a:rPr>
              <a:t>1- غريب القرآن</a:t>
            </a:r>
            <a:endParaRPr lang="ar-EG" dirty="0">
              <a:cs typeface="Traditional Arabic" panose="02010000000000000000" pitchFamily="2" charset="-78"/>
            </a:endParaRPr>
          </a:p>
        </p:txBody>
      </p:sp>
      <p:sp>
        <p:nvSpPr>
          <p:cNvPr id="3" name="Content Placeholder 2"/>
          <p:cNvSpPr>
            <a:spLocks noGrp="1"/>
          </p:cNvSpPr>
          <p:nvPr>
            <p:ph idx="1"/>
          </p:nvPr>
        </p:nvSpPr>
        <p:spPr>
          <a:xfrm>
            <a:off x="457200" y="1450848"/>
            <a:ext cx="8183880" cy="4187952"/>
          </a:xfrm>
        </p:spPr>
        <p:txBody>
          <a:bodyPr>
            <a:normAutofit lnSpcReduction="10000"/>
          </a:bodyPr>
          <a:lstStyle/>
          <a:p>
            <a:pPr marL="514350" indent="-514350" algn="r" rtl="1">
              <a:buAutoNum type="arabic1Minus"/>
            </a:pPr>
            <a:endParaRPr lang="ar-EG" dirty="0" smtClean="0">
              <a:cs typeface="Traditional Arabic" panose="02010000000000000000" pitchFamily="2" charset="-78"/>
            </a:endParaRPr>
          </a:p>
          <a:p>
            <a:pPr marL="514350" indent="-514350" algn="r" rtl="1">
              <a:buAutoNum type="arabic1Minus"/>
            </a:pPr>
            <a:endParaRPr lang="ar-EG" dirty="0" smtClean="0">
              <a:cs typeface="Traditional Arabic" panose="02010000000000000000" pitchFamily="2" charset="-78"/>
            </a:endParaRPr>
          </a:p>
          <a:p>
            <a:pPr marL="514350" indent="-514350" algn="r" rtl="1">
              <a:buAutoNum type="arabic1Minus"/>
            </a:pPr>
            <a:r>
              <a:rPr lang="ar-EG" sz="3600" dirty="0" smtClean="0">
                <a:cs typeface="Traditional Arabic" panose="02010000000000000000" pitchFamily="2" charset="-78"/>
              </a:rPr>
              <a:t>قسم يشترك في فهم معناه عامة العرب </a:t>
            </a:r>
            <a:r>
              <a:rPr lang="ar-EG" sz="3600" dirty="0" smtClean="0">
                <a:cs typeface="Traditional Arabic" panose="02010000000000000000" pitchFamily="2" charset="-78"/>
              </a:rPr>
              <a:t>والمستعربة، </a:t>
            </a:r>
            <a:r>
              <a:rPr lang="ar-EG" sz="3600" dirty="0" smtClean="0">
                <a:cs typeface="Traditional Arabic" panose="02010000000000000000" pitchFamily="2" charset="-78"/>
              </a:rPr>
              <a:t>كمدلول الأرض والسماء.</a:t>
            </a:r>
          </a:p>
          <a:p>
            <a:pPr marL="514350" indent="-514350" algn="r" rtl="1">
              <a:buAutoNum type="arabic1Minus"/>
            </a:pPr>
            <a:endParaRPr lang="ar-EG" sz="3600" dirty="0" smtClean="0">
              <a:cs typeface="Traditional Arabic" panose="02010000000000000000" pitchFamily="2" charset="-78"/>
            </a:endParaRPr>
          </a:p>
          <a:p>
            <a:pPr marL="514350" indent="-514350" algn="r" rtl="1">
              <a:buAutoNum type="arabic1Minus"/>
            </a:pPr>
            <a:r>
              <a:rPr lang="ar-EG" sz="3600" dirty="0" smtClean="0">
                <a:cs typeface="Traditional Arabic" panose="02010000000000000000" pitchFamily="2" charset="-78"/>
              </a:rPr>
              <a:t>قسم يختص بمعرفته من له اطلاع </a:t>
            </a:r>
            <a:r>
              <a:rPr lang="ar-EG" sz="3600" dirty="0" smtClean="0">
                <a:cs typeface="Traditional Arabic" panose="02010000000000000000" pitchFamily="2" charset="-78"/>
              </a:rPr>
              <a:t>وتبحر في اللغة العربية، </a:t>
            </a:r>
            <a:r>
              <a:rPr lang="ar-EG" sz="3600" dirty="0" smtClean="0">
                <a:cs typeface="Traditional Arabic" panose="02010000000000000000" pitchFamily="2" charset="-78"/>
              </a:rPr>
              <a:t>وهو ما سموه غريب القرآن.</a:t>
            </a:r>
          </a:p>
          <a:p>
            <a:pPr marL="514350" indent="-514350" algn="ctr" rtl="1">
              <a:buNone/>
            </a:pPr>
            <a:r>
              <a:rPr lang="ar-EG" dirty="0" smtClean="0">
                <a:cs typeface="Traditional Arabic" panose="02010000000000000000" pitchFamily="2" charset="-78"/>
              </a:rPr>
              <a:t>(مقدمة أبى حيان)</a:t>
            </a: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1376"/>
            <a:ext cx="8183880" cy="1051560"/>
          </a:xfrm>
        </p:spPr>
        <p:txBody>
          <a:bodyPr>
            <a:normAutofit/>
          </a:bodyPr>
          <a:lstStyle/>
          <a:p>
            <a:pPr algn="ctr"/>
            <a:r>
              <a:rPr lang="ar-EG" sz="4800" dirty="0" smtClean="0">
                <a:cs typeface="Traditional Arabic" panose="02010000000000000000" pitchFamily="2" charset="-78"/>
              </a:rPr>
              <a:t>من غريب القرآن</a:t>
            </a:r>
            <a:endParaRPr lang="ar-EG" sz="4800" dirty="0">
              <a:cs typeface="Traditional Arabic" panose="02010000000000000000" pitchFamily="2" charset="-78"/>
            </a:endParaRPr>
          </a:p>
        </p:txBody>
      </p:sp>
      <p:sp>
        <p:nvSpPr>
          <p:cNvPr id="3" name="Content Placeholder 2"/>
          <p:cNvSpPr>
            <a:spLocks noGrp="1"/>
          </p:cNvSpPr>
          <p:nvPr>
            <p:ph idx="1"/>
          </p:nvPr>
        </p:nvSpPr>
        <p:spPr>
          <a:xfrm>
            <a:off x="502920" y="917448"/>
            <a:ext cx="8183880" cy="4187952"/>
          </a:xfrm>
        </p:spPr>
        <p:txBody>
          <a:bodyPr>
            <a:noAutofit/>
          </a:bodyPr>
          <a:lstStyle/>
          <a:p>
            <a:pPr algn="r" rtl="1"/>
            <a:endParaRPr lang="ar-EG" sz="3200" dirty="0" smtClean="0">
              <a:cs typeface="Traditional Arabic" panose="02010000000000000000" pitchFamily="2" charset="-78"/>
            </a:endParaRPr>
          </a:p>
          <a:p>
            <a:pPr algn="just" rtl="1"/>
            <a:r>
              <a:rPr lang="ar-EG" sz="3200" dirty="0" smtClean="0">
                <a:cs typeface="Traditional Arabic" panose="02010000000000000000" pitchFamily="2" charset="-78"/>
              </a:rPr>
              <a:t>يسأل عمر بن الخطاب  عن معنى قوله تعالى: </a:t>
            </a:r>
            <a:r>
              <a:rPr lang="ar-EG" sz="3200" dirty="0" smtClean="0">
                <a:solidFill>
                  <a:srgbClr val="FF0000"/>
                </a:solidFill>
                <a:cs typeface="Traditional Arabic" panose="02010000000000000000" pitchFamily="2" charset="-78"/>
              </a:rPr>
              <a:t>{أَوْ يَأْخُذَهُمْ عَلَى </a:t>
            </a:r>
            <a:r>
              <a:rPr lang="ar-EG" sz="3200" dirty="0" smtClean="0">
                <a:solidFill>
                  <a:schemeClr val="bg2">
                    <a:lumMod val="50000"/>
                  </a:schemeClr>
                </a:solidFill>
                <a:cs typeface="Traditional Arabic" panose="02010000000000000000" pitchFamily="2" charset="-78"/>
              </a:rPr>
              <a:t>تَخَوُّفٍ</a:t>
            </a:r>
            <a:r>
              <a:rPr lang="ar-EG" sz="3200" dirty="0" smtClean="0">
                <a:solidFill>
                  <a:srgbClr val="FF0000"/>
                </a:solidFill>
                <a:cs typeface="Traditional Arabic" panose="02010000000000000000" pitchFamily="2" charset="-78"/>
              </a:rPr>
              <a:t> فَإِنَّ رَبَّكُمْ لَرؤُوفٌ رَّحِيمٌ }</a:t>
            </a:r>
            <a:r>
              <a:rPr lang="ar-EG" sz="3200" dirty="0" smtClean="0">
                <a:cs typeface="Traditional Arabic" panose="02010000000000000000" pitchFamily="2" charset="-78"/>
              </a:rPr>
              <a:t>النحل47فيتوقف، </a:t>
            </a:r>
            <a:r>
              <a:rPr lang="ar-EG" sz="3200" dirty="0" smtClean="0">
                <a:cs typeface="Traditional Arabic" panose="02010000000000000000" pitchFamily="2" charset="-78"/>
              </a:rPr>
              <a:t>ويجيب شيخ من هذيل</a:t>
            </a:r>
            <a:r>
              <a:rPr lang="ar-EG" sz="3200" dirty="0" smtClean="0">
                <a:cs typeface="Traditional Arabic" panose="02010000000000000000" pitchFamily="2" charset="-78"/>
              </a:rPr>
              <a:t>: في لغتنا،</a:t>
            </a:r>
            <a:r>
              <a:rPr lang="ar-EG" sz="3200" dirty="0" smtClean="0">
                <a:solidFill>
                  <a:schemeClr val="bg2">
                    <a:lumMod val="50000"/>
                  </a:schemeClr>
                </a:solidFill>
                <a:cs typeface="Traditional Arabic" panose="02010000000000000000" pitchFamily="2" charset="-78"/>
              </a:rPr>
              <a:t> </a:t>
            </a:r>
            <a:r>
              <a:rPr lang="ar-EG" sz="3200" dirty="0" smtClean="0">
                <a:solidFill>
                  <a:schemeClr val="bg2">
                    <a:lumMod val="50000"/>
                  </a:schemeClr>
                </a:solidFill>
                <a:cs typeface="Traditional Arabic" panose="02010000000000000000" pitchFamily="2" charset="-78"/>
              </a:rPr>
              <a:t>التخوف</a:t>
            </a:r>
            <a:r>
              <a:rPr lang="ar-EG" sz="3200" dirty="0" smtClean="0">
                <a:cs typeface="Traditional Arabic" panose="02010000000000000000" pitchFamily="2" charset="-78"/>
              </a:rPr>
              <a:t>: </a:t>
            </a:r>
            <a:r>
              <a:rPr lang="ar-EG" sz="3200" dirty="0" smtClean="0">
                <a:cs typeface="Traditional Arabic" panose="02010000000000000000" pitchFamily="2" charset="-78"/>
              </a:rPr>
              <a:t>التنقص، </a:t>
            </a:r>
            <a:r>
              <a:rPr lang="ar-EG" sz="3200" dirty="0" smtClean="0">
                <a:cs typeface="Traditional Arabic" panose="02010000000000000000" pitchFamily="2" charset="-78"/>
              </a:rPr>
              <a:t>ويسأله عمر فهل تعرف العرب </a:t>
            </a:r>
            <a:r>
              <a:rPr lang="ar-EG" sz="3200" dirty="0" smtClean="0">
                <a:cs typeface="Traditional Arabic" panose="02010000000000000000" pitchFamily="2" charset="-78"/>
              </a:rPr>
              <a:t>ذلك في أشعارها</a:t>
            </a:r>
            <a:r>
              <a:rPr lang="ar-EG" sz="3200" dirty="0" smtClean="0">
                <a:cs typeface="Traditional Arabic" panose="02010000000000000000" pitchFamily="2" charset="-78"/>
              </a:rPr>
              <a:t>؟ فيجيب الشيخ الهزلى: </a:t>
            </a:r>
            <a:r>
              <a:rPr lang="ar-EG" sz="3200" dirty="0" smtClean="0">
                <a:cs typeface="Traditional Arabic" panose="02010000000000000000" pitchFamily="2" charset="-78"/>
              </a:rPr>
              <a:t>نعم، </a:t>
            </a:r>
            <a:r>
              <a:rPr lang="ar-EG" sz="3200" dirty="0" smtClean="0">
                <a:cs typeface="Traditional Arabic" panose="02010000000000000000" pitchFamily="2" charset="-78"/>
              </a:rPr>
              <a:t>قال شاعرنا أبو كبير الهزلى يصف ناقته:</a:t>
            </a:r>
          </a:p>
          <a:p>
            <a:pPr algn="just" rtl="1"/>
            <a:r>
              <a:rPr lang="ar-EG" sz="3200" dirty="0" smtClean="0">
                <a:cs typeface="Traditional Arabic" panose="02010000000000000000" pitchFamily="2" charset="-78"/>
              </a:rPr>
              <a:t>تخوف الرحل منها تامكا قردا     كما تخوف النبعة السفن</a:t>
            </a:r>
          </a:p>
          <a:p>
            <a:pPr algn="just" rtl="1"/>
            <a:r>
              <a:rPr lang="ar-EG" sz="3200" dirty="0" smtClean="0">
                <a:cs typeface="Traditional Arabic" panose="02010000000000000000" pitchFamily="2" charset="-78"/>
              </a:rPr>
              <a:t>فيقول عمر: </a:t>
            </a:r>
            <a:r>
              <a:rPr lang="ar-EG" sz="3200" b="1" dirty="0" smtClean="0">
                <a:cs typeface="Traditional Arabic" panose="02010000000000000000" pitchFamily="2" charset="-78"/>
              </a:rPr>
              <a:t>عليكم أيها الناس بديوانكم لا تضلوا...شعر الجاهلية فإن فيه تفسير </a:t>
            </a:r>
            <a:r>
              <a:rPr lang="ar-EG" sz="3200" b="1" dirty="0" err="1" smtClean="0">
                <a:cs typeface="Traditional Arabic" panose="02010000000000000000" pitchFamily="2" charset="-78"/>
              </a:rPr>
              <a:t>كتابكمز</a:t>
            </a:r>
            <a:endParaRPr lang="ar-EG" sz="3200" b="1"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 y="0"/>
            <a:ext cx="8183880" cy="1051560"/>
          </a:xfrm>
        </p:spPr>
        <p:txBody>
          <a:bodyPr>
            <a:normAutofit/>
          </a:bodyPr>
          <a:lstStyle/>
          <a:p>
            <a:pPr algn="ctr"/>
            <a:r>
              <a:rPr lang="ar-EG" sz="4400" dirty="0" smtClean="0">
                <a:cs typeface="Traditional Arabic" panose="02010000000000000000" pitchFamily="2" charset="-78"/>
              </a:rPr>
              <a:t>من مؤلفات غريب القرآن</a:t>
            </a:r>
            <a:endParaRPr lang="ar-EG" sz="4400" dirty="0">
              <a:cs typeface="Traditional Arabic" panose="02010000000000000000" pitchFamily="2" charset="-78"/>
            </a:endParaRPr>
          </a:p>
        </p:txBody>
      </p:sp>
      <p:sp>
        <p:nvSpPr>
          <p:cNvPr id="3" name="Content Placeholder 2"/>
          <p:cNvSpPr>
            <a:spLocks noGrp="1"/>
          </p:cNvSpPr>
          <p:nvPr>
            <p:ph idx="1"/>
          </p:nvPr>
        </p:nvSpPr>
        <p:spPr>
          <a:xfrm>
            <a:off x="502920" y="1294414"/>
            <a:ext cx="8183880" cy="4187952"/>
          </a:xfrm>
        </p:spPr>
        <p:txBody>
          <a:bodyPr>
            <a:normAutofit fontScale="92500" lnSpcReduction="10000"/>
          </a:bodyPr>
          <a:lstStyle/>
          <a:p>
            <a:pPr algn="r" rtl="1"/>
            <a:r>
              <a:rPr lang="ar-EG" dirty="0" smtClean="0">
                <a:cs typeface="Traditional Arabic" panose="02010000000000000000" pitchFamily="2" charset="-78"/>
              </a:rPr>
              <a:t>غريب القرآن</a:t>
            </a:r>
          </a:p>
          <a:p>
            <a:pPr algn="r" rtl="1"/>
            <a:r>
              <a:rPr lang="ar-EG" dirty="0" smtClean="0">
                <a:cs typeface="Traditional Arabic" panose="02010000000000000000" pitchFamily="2" charset="-78"/>
              </a:rPr>
              <a:t>معانى القرآن</a:t>
            </a:r>
          </a:p>
          <a:p>
            <a:pPr algn="r" rtl="1"/>
            <a:r>
              <a:rPr lang="ar-EG" dirty="0" smtClean="0">
                <a:cs typeface="Traditional Arabic" panose="02010000000000000000" pitchFamily="2" charset="-78"/>
              </a:rPr>
              <a:t>مجاز القرآن: </a:t>
            </a:r>
          </a:p>
          <a:p>
            <a:pPr algn="just">
              <a:buNone/>
            </a:pPr>
            <a:r>
              <a:rPr lang="ar-EG" dirty="0" smtClean="0">
                <a:cs typeface="Traditional Arabic" panose="02010000000000000000" pitchFamily="2" charset="-78"/>
              </a:rPr>
              <a:t>  </a:t>
            </a:r>
            <a:r>
              <a:rPr lang="ar-EG" dirty="0" smtClean="0">
                <a:solidFill>
                  <a:srgbClr val="FF0000"/>
                </a:solidFill>
                <a:cs typeface="Traditional Arabic" panose="02010000000000000000" pitchFamily="2" charset="-78"/>
              </a:rPr>
              <a:t> روى الخطابى عن أبى العالية أنهى سئل عن معنى قوله تعالى: {الَّذِينَ هُمْ عَن صَلَاتِهِمْ سَاهُونَ }الماعون5 فقال هو الذى ينصرف عن </a:t>
            </a:r>
            <a:r>
              <a:rPr lang="ar-EG" dirty="0" smtClean="0">
                <a:solidFill>
                  <a:srgbClr val="FF0000"/>
                </a:solidFill>
                <a:cs typeface="Traditional Arabic" panose="02010000000000000000" pitchFamily="2" charset="-78"/>
              </a:rPr>
              <a:t>صلاته، </a:t>
            </a:r>
            <a:r>
              <a:rPr lang="ar-EG" dirty="0" smtClean="0">
                <a:solidFill>
                  <a:srgbClr val="FF0000"/>
                </a:solidFill>
                <a:cs typeface="Traditional Arabic" panose="02010000000000000000" pitchFamily="2" charset="-78"/>
              </a:rPr>
              <a:t>ولا يدرى عن شفع أو وتر. فقال الحسن: مه يا أبا العالية ليس </a:t>
            </a:r>
            <a:r>
              <a:rPr lang="ar-EG" dirty="0" smtClean="0">
                <a:solidFill>
                  <a:srgbClr val="FF0000"/>
                </a:solidFill>
                <a:cs typeface="Traditional Arabic" panose="02010000000000000000" pitchFamily="2" charset="-78"/>
              </a:rPr>
              <a:t>هكذا، </a:t>
            </a:r>
            <a:r>
              <a:rPr lang="ar-EG" dirty="0" smtClean="0">
                <a:solidFill>
                  <a:srgbClr val="FF0000"/>
                </a:solidFill>
                <a:cs typeface="Traditional Arabic" panose="02010000000000000000" pitchFamily="2" charset="-78"/>
              </a:rPr>
              <a:t>بل الذين سعوا عن ميقاتهم حتى تفوتهم.</a:t>
            </a:r>
          </a:p>
          <a:p>
            <a:pPr algn="just" rtl="1">
              <a:buNone/>
            </a:pPr>
            <a:r>
              <a:rPr lang="ar-EG" dirty="0" smtClean="0">
                <a:cs typeface="Traditional Arabic" panose="02010000000000000000" pitchFamily="2" charset="-78"/>
              </a:rPr>
              <a:t>   أخطأ ابن قتيبه حين فسر (يعشو</a:t>
            </a:r>
            <a:r>
              <a:rPr lang="ar-EG" dirty="0" smtClean="0">
                <a:cs typeface="Traditional Arabic" panose="02010000000000000000" pitchFamily="2" charset="-78"/>
              </a:rPr>
              <a:t>) في قوله </a:t>
            </a:r>
            <a:r>
              <a:rPr lang="ar-EG" dirty="0" smtClean="0">
                <a:cs typeface="Traditional Arabic" panose="02010000000000000000" pitchFamily="2" charset="-78"/>
              </a:rPr>
              <a:t>تعالى: {وَمَن يَعْشُ عَن ذِكْرِ الرَّحْمَنِ نُقَيِّضْ لَهُ شَيْطَاناً فَهُوَ لَهُ قَرِينٌ }الزخرف 36بأنه من عشا يعشو عشوا إذا </a:t>
            </a:r>
            <a:r>
              <a:rPr lang="ar-EG" dirty="0" smtClean="0">
                <a:cs typeface="Traditional Arabic" panose="02010000000000000000" pitchFamily="2" charset="-78"/>
              </a:rPr>
              <a:t>نظر، </a:t>
            </a:r>
            <a:r>
              <a:rPr lang="ar-EG" dirty="0" smtClean="0">
                <a:cs typeface="Traditional Arabic" panose="02010000000000000000" pitchFamily="2" charset="-78"/>
              </a:rPr>
              <a:t>وقد </a:t>
            </a:r>
            <a:r>
              <a:rPr lang="ar-EG" dirty="0" smtClean="0">
                <a:cs typeface="Traditional Arabic" panose="02010000000000000000" pitchFamily="2" charset="-78"/>
              </a:rPr>
              <a:t>غلطوه في ذلك، </a:t>
            </a:r>
            <a:r>
              <a:rPr lang="ar-EG" dirty="0" smtClean="0">
                <a:cs typeface="Traditional Arabic" panose="02010000000000000000" pitchFamily="2" charset="-78"/>
              </a:rPr>
              <a:t>وإنما معناه: يعرض. وإنما </a:t>
            </a:r>
            <a:r>
              <a:rPr lang="ar-EG" dirty="0" smtClean="0">
                <a:cs typeface="Traditional Arabic" panose="02010000000000000000" pitchFamily="2" charset="-78"/>
              </a:rPr>
              <a:t>غلط، </a:t>
            </a:r>
            <a:r>
              <a:rPr lang="ar-EG" dirty="0" smtClean="0">
                <a:cs typeface="Traditional Arabic" panose="02010000000000000000" pitchFamily="2" charset="-78"/>
              </a:rPr>
              <a:t>لأنه لم يفرق بين عشوت إلى الشيء وعشوت عنه36</a:t>
            </a:r>
          </a:p>
          <a:p>
            <a:pPr algn="r" rtl="1"/>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2920" y="31376"/>
            <a:ext cx="8183880" cy="1051560"/>
          </a:xfrm>
        </p:spPr>
        <p:txBody>
          <a:bodyPr>
            <a:normAutofit/>
          </a:bodyPr>
          <a:lstStyle/>
          <a:p>
            <a:pPr algn="ctr"/>
            <a:r>
              <a:rPr lang="ar-EG" dirty="0" smtClean="0"/>
              <a:t>أمثلة من غريب القرآن عند ابن عباس</a:t>
            </a:r>
            <a:endParaRPr lang="ar-EG" dirty="0"/>
          </a:p>
        </p:txBody>
      </p:sp>
      <p:sp>
        <p:nvSpPr>
          <p:cNvPr id="2" name="Content Placeholder 1"/>
          <p:cNvSpPr>
            <a:spLocks noGrp="1"/>
          </p:cNvSpPr>
          <p:nvPr>
            <p:ph idx="1"/>
          </p:nvPr>
        </p:nvSpPr>
        <p:spPr>
          <a:xfrm>
            <a:off x="502920" y="1321308"/>
            <a:ext cx="8183880" cy="4187952"/>
          </a:xfrm>
        </p:spPr>
        <p:txBody>
          <a:bodyPr/>
          <a:lstStyle/>
          <a:p>
            <a:endParaRPr lang="ar-EG" dirty="0" smtClean="0">
              <a:cs typeface="Traditional Arabic" panose="02010000000000000000" pitchFamily="2" charset="-78"/>
            </a:endParaRPr>
          </a:p>
          <a:p>
            <a:r>
              <a:rPr lang="ar-EG" dirty="0" smtClean="0">
                <a:cs typeface="Traditional Arabic" panose="02010000000000000000" pitchFamily="2" charset="-78"/>
              </a:rPr>
              <a:t>{فَأَجَاءهَا الْمَخَاضُ إِلَى جِذْعِ النَّخْلَةِ قَالَتْ يَا لَيْتَنِي مِتُّ قَبْلَ هَذَا وَكُنتُ نَسْياً مَّنسِيّاً }مريم23(أجاءها: ألجأها)</a:t>
            </a:r>
          </a:p>
          <a:p>
            <a:endParaRPr lang="ar-EG" dirty="0" smtClean="0">
              <a:cs typeface="Traditional Arabic" panose="02010000000000000000" pitchFamily="2" charset="-78"/>
            </a:endParaRPr>
          </a:p>
          <a:p>
            <a:r>
              <a:rPr lang="ar-EG" dirty="0" smtClean="0">
                <a:cs typeface="Traditional Arabic" panose="02010000000000000000" pitchFamily="2" charset="-78"/>
              </a:rPr>
              <a:t>{يَكَادُ سَنَا بَرْقِهِ يَذْهَبُ بِالْأَبْصَارِ }النور43(السنا: الضوء)</a:t>
            </a:r>
          </a:p>
          <a:p>
            <a:endParaRPr lang="ar-EG" dirty="0" smtClean="0">
              <a:cs typeface="Traditional Arabic" panose="02010000000000000000" pitchFamily="2" charset="-78"/>
            </a:endParaRPr>
          </a:p>
          <a:p>
            <a:r>
              <a:rPr lang="ar-EG" dirty="0" smtClean="0">
                <a:cs typeface="Traditional Arabic" panose="02010000000000000000" pitchFamily="2" charset="-78"/>
              </a:rPr>
              <a:t>{وَأَنَّكَ لَا تَظْمَأُ فِيهَا وَلَا تَضْحَى }طه119(لا تعرق من شدة الحر)</a:t>
            </a: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183880" cy="1051560"/>
          </a:xfrm>
        </p:spPr>
        <p:txBody>
          <a:bodyPr/>
          <a:lstStyle/>
          <a:p>
            <a:pPr algn="ctr"/>
            <a:r>
              <a:rPr lang="ar-EG" dirty="0" smtClean="0"/>
              <a:t>لغات العرب الواردة </a:t>
            </a:r>
            <a:endParaRPr lang="ar-EG" dirty="0"/>
          </a:p>
        </p:txBody>
      </p:sp>
      <p:sp>
        <p:nvSpPr>
          <p:cNvPr id="2" name="Content Placeholder 1"/>
          <p:cNvSpPr>
            <a:spLocks noGrp="1"/>
          </p:cNvSpPr>
          <p:nvPr>
            <p:ph idx="1"/>
          </p:nvPr>
        </p:nvSpPr>
        <p:spPr>
          <a:xfrm>
            <a:off x="502920" y="1321308"/>
            <a:ext cx="8183880" cy="4187952"/>
          </a:xfrm>
        </p:spPr>
        <p:txBody>
          <a:bodyPr>
            <a:noAutofit/>
          </a:bodyPr>
          <a:lstStyle/>
          <a:p>
            <a:pPr algn="ctr"/>
            <a:r>
              <a:rPr lang="ar-EG" sz="2400" b="1" dirty="0" smtClean="0">
                <a:solidFill>
                  <a:srgbClr val="FF0000"/>
                </a:solidFill>
                <a:cs typeface="Traditional Arabic" panose="02010000000000000000" pitchFamily="2" charset="-78"/>
              </a:rPr>
              <a:t>مستويات التحليل اللغوى</a:t>
            </a:r>
          </a:p>
          <a:p>
            <a:pPr algn="just"/>
            <a:r>
              <a:rPr lang="ar-EG" sz="2400" b="1" dirty="0" smtClean="0">
                <a:solidFill>
                  <a:srgbClr val="0070C0"/>
                </a:solidFill>
                <a:cs typeface="Traditional Arabic" panose="02010000000000000000" pitchFamily="2" charset="-78"/>
              </a:rPr>
              <a:t>مستوى النطق </a:t>
            </a:r>
            <a:r>
              <a:rPr lang="ar-EG" sz="2400" b="1" dirty="0" smtClean="0">
                <a:solidFill>
                  <a:srgbClr val="0070C0"/>
                </a:solidFill>
                <a:cs typeface="Traditional Arabic" panose="02010000000000000000" pitchFamily="2" charset="-78"/>
              </a:rPr>
              <a:t>والأداء</a:t>
            </a:r>
            <a:r>
              <a:rPr lang="ar-EG" sz="2400" dirty="0" smtClean="0">
                <a:cs typeface="Traditional Arabic" panose="02010000000000000000" pitchFamily="2" charset="-78"/>
              </a:rPr>
              <a:t>، </a:t>
            </a:r>
            <a:r>
              <a:rPr lang="ar-EG" sz="2400" dirty="0" smtClean="0">
                <a:cs typeface="Traditional Arabic" panose="02010000000000000000" pitchFamily="2" charset="-78"/>
              </a:rPr>
              <a:t>وقد كان يغلب عليه الطابع القرشى: قال عثمان: (إذا اختلفتم أنتم وزيد بن </a:t>
            </a:r>
            <a:r>
              <a:rPr lang="ar-EG" sz="2400" dirty="0" smtClean="0">
                <a:cs typeface="Traditional Arabic" panose="02010000000000000000" pitchFamily="2" charset="-78"/>
              </a:rPr>
              <a:t>ثابت في شيء </a:t>
            </a:r>
            <a:r>
              <a:rPr lang="ar-EG" sz="2400" dirty="0" smtClean="0">
                <a:cs typeface="Traditional Arabic" panose="02010000000000000000" pitchFamily="2" charset="-78"/>
              </a:rPr>
              <a:t>فاكتبوه بلغة </a:t>
            </a:r>
            <a:r>
              <a:rPr lang="ar-EG" sz="2400" dirty="0" smtClean="0">
                <a:cs typeface="Traditional Arabic" panose="02010000000000000000" pitchFamily="2" charset="-78"/>
              </a:rPr>
              <a:t>قريش، </a:t>
            </a:r>
            <a:r>
              <a:rPr lang="ar-EG" sz="2400" dirty="0" smtClean="0">
                <a:cs typeface="Traditional Arabic" panose="02010000000000000000" pitchFamily="2" charset="-78"/>
              </a:rPr>
              <a:t>فإنما نزل القرآن بلغتهم). (التابوت  وليس </a:t>
            </a:r>
            <a:r>
              <a:rPr lang="ar-EG" sz="2400" dirty="0" err="1" smtClean="0">
                <a:cs typeface="Traditional Arabic" panose="02010000000000000000" pitchFamily="2" charset="-78"/>
              </a:rPr>
              <a:t>التابوه</a:t>
            </a:r>
            <a:r>
              <a:rPr lang="ar-EG" sz="2400" dirty="0" smtClean="0">
                <a:cs typeface="Traditional Arabic" panose="02010000000000000000" pitchFamily="2" charset="-78"/>
              </a:rPr>
              <a:t>، </a:t>
            </a:r>
            <a:r>
              <a:rPr lang="ar-EG" sz="2400" dirty="0" smtClean="0">
                <a:cs typeface="Traditional Arabic" panose="02010000000000000000" pitchFamily="2" charset="-78"/>
              </a:rPr>
              <a:t>و(حتى حين) وليس (عتى حين). من أهم خصائص البحجازيين النطقية الأخرى ميل الحجازيين إلى </a:t>
            </a:r>
            <a:r>
              <a:rPr lang="ar-EG" sz="2400" dirty="0" smtClean="0">
                <a:cs typeface="Traditional Arabic" panose="02010000000000000000" pitchFamily="2" charset="-78"/>
              </a:rPr>
              <a:t>الفتح في مقابل </a:t>
            </a:r>
            <a:r>
              <a:rPr lang="ar-EG" sz="2400" dirty="0" smtClean="0">
                <a:cs typeface="Traditional Arabic" panose="02010000000000000000" pitchFamily="2" charset="-78"/>
              </a:rPr>
              <a:t>ميل غيرهم إلى الإمالة (أى الميل بالفتح إلى الكسر).</a:t>
            </a:r>
          </a:p>
          <a:p>
            <a:pPr algn="just"/>
            <a:endParaRPr lang="ar-EG" sz="2400" dirty="0" smtClean="0">
              <a:cs typeface="Traditional Arabic" panose="02010000000000000000" pitchFamily="2" charset="-78"/>
            </a:endParaRPr>
          </a:p>
          <a:p>
            <a:pPr algn="just"/>
            <a:r>
              <a:rPr lang="ar-EG" sz="2400" b="1" dirty="0" smtClean="0">
                <a:solidFill>
                  <a:srgbClr val="0070C0"/>
                </a:solidFill>
                <a:cs typeface="Traditional Arabic" panose="02010000000000000000" pitchFamily="2" charset="-78"/>
              </a:rPr>
              <a:t>مستوى النحو والتركيب</a:t>
            </a:r>
            <a:r>
              <a:rPr lang="ar-EG" sz="2400" dirty="0" smtClean="0">
                <a:cs typeface="Traditional Arabic" panose="02010000000000000000" pitchFamily="2" charset="-78"/>
              </a:rPr>
              <a:t>: وقد جاء القرآن فيما نقل فيه خلاف بين الحجازيين والتميميين- جاء بلغة الحجازيين غالبا. والفك لغة الحجازيين والإدغام لغة </a:t>
            </a:r>
            <a:r>
              <a:rPr lang="ar-EG" sz="2400" dirty="0" err="1" smtClean="0">
                <a:cs typeface="Traditional Arabic" panose="02010000000000000000" pitchFamily="2" charset="-78"/>
              </a:rPr>
              <a:t>التميميين</a:t>
            </a:r>
            <a:r>
              <a:rPr lang="ar-EG" sz="2400" dirty="0" smtClean="0">
                <a:cs typeface="Traditional Arabic" panose="02010000000000000000" pitchFamily="2" charset="-78"/>
              </a:rPr>
              <a:t>، </a:t>
            </a:r>
            <a:r>
              <a:rPr lang="ar-EG" sz="2400" dirty="0" smtClean="0">
                <a:cs typeface="Traditional Arabic" panose="02010000000000000000" pitchFamily="2" charset="-78"/>
              </a:rPr>
              <a:t>ولذا ورد كثيرا: ” { وَمَن يَرْتَدِدْ مِنكُمْ عَن دِينِهِ }</a:t>
            </a:r>
            <a:r>
              <a:rPr lang="ar-EG" sz="2400" dirty="0" smtClean="0">
                <a:cs typeface="Traditional Arabic" panose="02010000000000000000" pitchFamily="2" charset="-78"/>
              </a:rPr>
              <a:t>البقرة217، </a:t>
            </a:r>
            <a:r>
              <a:rPr lang="ar-EG" sz="2400" dirty="0" smtClean="0">
                <a:cs typeface="Traditional Arabic" panose="02010000000000000000" pitchFamily="2" charset="-78"/>
              </a:rPr>
              <a:t>{ فَلْيُمْلِلْ وَلِيُّهُ } { يُحْبِبْكُمُ اللّهُ } {يُمْدِدْكُمْ رَبُّكُم} {وَمَن يُشَاقِقِ الرَّسُولَ}</a:t>
            </a:r>
          </a:p>
          <a:p>
            <a:pPr algn="just"/>
            <a:endParaRPr lang="ar-EG" sz="2400" dirty="0" smtClean="0">
              <a:cs typeface="Traditional Arabic" panose="02010000000000000000" pitchFamily="2" charset="-78"/>
            </a:endParaRPr>
          </a:p>
          <a:p>
            <a:pPr algn="just"/>
            <a:r>
              <a:rPr lang="ar-EG" sz="2400" b="1" dirty="0" smtClean="0">
                <a:solidFill>
                  <a:srgbClr val="0070C0"/>
                </a:solidFill>
                <a:cs typeface="Traditional Arabic" panose="02010000000000000000" pitchFamily="2" charset="-78"/>
              </a:rPr>
              <a:t>مستوى المفردات ودلالة </a:t>
            </a:r>
            <a:r>
              <a:rPr lang="ar-EG" sz="2400" b="1" dirty="0" smtClean="0">
                <a:solidFill>
                  <a:srgbClr val="0070C0"/>
                </a:solidFill>
                <a:cs typeface="Traditional Arabic" panose="02010000000000000000" pitchFamily="2" charset="-78"/>
              </a:rPr>
              <a:t>الألفاظ</a:t>
            </a:r>
            <a:r>
              <a:rPr lang="ar-EG" sz="2400" dirty="0" smtClean="0">
                <a:cs typeface="Traditional Arabic" panose="02010000000000000000" pitchFamily="2" charset="-78"/>
              </a:rPr>
              <a:t>، </a:t>
            </a:r>
            <a:r>
              <a:rPr lang="ar-EG" sz="2400" dirty="0" smtClean="0">
                <a:cs typeface="Traditional Arabic" panose="02010000000000000000" pitchFamily="2" charset="-78"/>
              </a:rPr>
              <a:t>وقد اشتمل القرآن بمعظم كلماته من اللهجة القرشية.</a:t>
            </a:r>
            <a:endParaRPr lang="ar-EG" sz="2400"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lumMod val="75000"/>
            </a:schemeClr>
          </a:solidFill>
        </p:spPr>
        <p:txBody>
          <a:bodyPr>
            <a:normAutofit/>
          </a:bodyPr>
          <a:lstStyle/>
          <a:p>
            <a:pPr marL="342900" indent="-342900">
              <a:spcBef>
                <a:spcPct val="20000"/>
              </a:spcBef>
            </a:pPr>
            <a:r>
              <a:rPr lang="ar-EG" sz="5400" b="1" dirty="0">
                <a:solidFill>
                  <a:srgbClr val="FF0000"/>
                </a:solidFill>
                <a:latin typeface="+mn-lt"/>
                <a:ea typeface="+mn-ea"/>
                <a:cs typeface="Traditional Arabic" panose="02010000000000000000" pitchFamily="2" charset="-78"/>
              </a:rPr>
              <a:t>بلاغة العرب</a:t>
            </a:r>
            <a:endParaRPr lang="ar-EG" sz="5400" b="1" dirty="0">
              <a:solidFill>
                <a:srgbClr val="FF0000"/>
              </a:solidFill>
              <a:latin typeface="+mn-lt"/>
              <a:ea typeface="+mn-ea"/>
              <a:cs typeface="Traditional Arabic" panose="02010000000000000000" pitchFamily="2" charset="-78"/>
            </a:endParaRPr>
          </a:p>
        </p:txBody>
      </p:sp>
      <p:sp>
        <p:nvSpPr>
          <p:cNvPr id="3" name="Content Placeholder 2"/>
          <p:cNvSpPr>
            <a:spLocks noGrp="1"/>
          </p:cNvSpPr>
          <p:nvPr>
            <p:ph idx="1"/>
          </p:nvPr>
        </p:nvSpPr>
        <p:spPr/>
        <p:txBody>
          <a:bodyPr/>
          <a:lstStyle/>
          <a:p>
            <a:pPr>
              <a:buNone/>
            </a:pPr>
            <a:r>
              <a:rPr lang="ar-EG" dirty="0" smtClean="0">
                <a:cs typeface="Traditional Arabic" panose="02010000000000000000" pitchFamily="2" charset="-78"/>
              </a:rPr>
              <a:t>أنشد حسان</a:t>
            </a:r>
          </a:p>
          <a:p>
            <a:pPr>
              <a:buNone/>
            </a:pPr>
            <a:endParaRPr lang="ar-EG" dirty="0" smtClean="0">
              <a:cs typeface="Traditional Arabic" panose="02010000000000000000" pitchFamily="2" charset="-78"/>
            </a:endParaRPr>
          </a:p>
          <a:p>
            <a:pPr>
              <a:buNone/>
            </a:pPr>
            <a:r>
              <a:rPr lang="ar-EG" dirty="0" smtClean="0">
                <a:cs typeface="Traditional Arabic" panose="02010000000000000000" pitchFamily="2" charset="-78"/>
              </a:rPr>
              <a:t>لنا الجفنات الغر يلمعن </a:t>
            </a:r>
            <a:r>
              <a:rPr lang="ar-EG" dirty="0" smtClean="0">
                <a:cs typeface="Traditional Arabic" panose="02010000000000000000" pitchFamily="2" charset="-78"/>
              </a:rPr>
              <a:t> في الضحى </a:t>
            </a:r>
            <a:endParaRPr lang="ar-EG" dirty="0" smtClean="0">
              <a:cs typeface="Traditional Arabic" panose="02010000000000000000" pitchFamily="2" charset="-78"/>
            </a:endParaRPr>
          </a:p>
          <a:p>
            <a:pPr>
              <a:buNone/>
            </a:pPr>
            <a:r>
              <a:rPr lang="ar-EG" dirty="0" smtClean="0">
                <a:cs typeface="Traditional Arabic" panose="02010000000000000000" pitchFamily="2" charset="-78"/>
              </a:rPr>
              <a:t>                                      وأسيافنا يقطرن من نجدة دما</a:t>
            </a:r>
          </a:p>
          <a:p>
            <a:pPr>
              <a:buNone/>
            </a:pPr>
            <a:r>
              <a:rPr lang="ar-EG" dirty="0" smtClean="0">
                <a:cs typeface="Traditional Arabic" panose="02010000000000000000" pitchFamily="2" charset="-78"/>
              </a:rPr>
              <a:t>ولدنا بنى العنقاء وابنى محرم   </a:t>
            </a:r>
          </a:p>
          <a:p>
            <a:pPr>
              <a:buNone/>
            </a:pPr>
            <a:r>
              <a:rPr lang="ar-EG" dirty="0" smtClean="0">
                <a:cs typeface="Traditional Arabic" panose="02010000000000000000" pitchFamily="2" charset="-78"/>
              </a:rPr>
              <a:t>                                      فأكرم بنا خالا وأكرم بنا ابنما</a:t>
            </a: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308729"/>
            <a:ext cx="866285" cy="583969"/>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76200"/>
            <a:ext cx="8229600" cy="1143000"/>
          </a:xfrm>
        </p:spPr>
        <p:txBody>
          <a:bodyPr/>
          <a:lstStyle/>
          <a:p>
            <a:pPr algn="ctr"/>
            <a:r>
              <a:rPr lang="ar-EG" dirty="0" smtClean="0"/>
              <a:t>المعرب في القرآن</a:t>
            </a:r>
            <a:endParaRPr lang="ar-EG" dirty="0"/>
          </a:p>
        </p:txBody>
      </p:sp>
      <p:sp>
        <p:nvSpPr>
          <p:cNvPr id="2" name="Content Placeholder 1"/>
          <p:cNvSpPr>
            <a:spLocks noGrp="1"/>
          </p:cNvSpPr>
          <p:nvPr>
            <p:ph idx="1"/>
          </p:nvPr>
        </p:nvSpPr>
        <p:spPr>
          <a:xfrm>
            <a:off x="502920" y="1754124"/>
            <a:ext cx="8183880" cy="4187952"/>
          </a:xfrm>
        </p:spPr>
        <p:txBody>
          <a:bodyPr>
            <a:noAutofit/>
          </a:bodyPr>
          <a:lstStyle/>
          <a:p>
            <a:pPr algn="ctr"/>
            <a:r>
              <a:rPr lang="ar-EG" sz="2400" b="1" dirty="0" smtClean="0">
                <a:solidFill>
                  <a:srgbClr val="FF0000"/>
                </a:solidFill>
                <a:cs typeface="Traditional Arabic" panose="02010000000000000000" pitchFamily="2" charset="-78"/>
              </a:rPr>
              <a:t>الاتجاه الأول</a:t>
            </a:r>
            <a:r>
              <a:rPr lang="ar-EG" sz="2400" b="1" dirty="0" smtClean="0">
                <a:cs typeface="Traditional Arabic" panose="02010000000000000000" pitchFamily="2" charset="-78"/>
              </a:rPr>
              <a:t>: لا يوجد معرب أو </a:t>
            </a:r>
            <a:r>
              <a:rPr lang="ar-EG" sz="2400" b="1" dirty="0" err="1" smtClean="0">
                <a:cs typeface="Traditional Arabic" panose="02010000000000000000" pitchFamily="2" charset="-78"/>
              </a:rPr>
              <a:t>أعجمى</a:t>
            </a:r>
            <a:r>
              <a:rPr lang="ar-EG" sz="2400" b="1" dirty="0" smtClean="0">
                <a:cs typeface="Traditional Arabic" panose="02010000000000000000" pitchFamily="2" charset="-78"/>
              </a:rPr>
              <a:t> في القرآن </a:t>
            </a:r>
            <a:r>
              <a:rPr lang="ar-EG" sz="2400" b="1" dirty="0" smtClean="0">
                <a:cs typeface="Traditional Arabic" panose="02010000000000000000" pitchFamily="2" charset="-78"/>
              </a:rPr>
              <a:t>الكريم (جميع كتاب الله إنما أنزل بلسان العرب)</a:t>
            </a:r>
          </a:p>
          <a:p>
            <a:r>
              <a:rPr lang="ar-EG" sz="2000" b="1" dirty="0" smtClean="0">
                <a:solidFill>
                  <a:srgbClr val="0070C0"/>
                </a:solidFill>
                <a:cs typeface="Traditional Arabic" panose="02010000000000000000" pitchFamily="2" charset="-78"/>
              </a:rPr>
              <a:t>الأدلة على عربية القرآن كله:</a:t>
            </a:r>
          </a:p>
          <a:p>
            <a:pPr>
              <a:buNone/>
            </a:pPr>
            <a:r>
              <a:rPr lang="ar-EG" dirty="0" smtClean="0">
                <a:cs typeface="Traditional Arabic" panose="02010000000000000000" pitchFamily="2" charset="-78"/>
              </a:rPr>
              <a:t>1- {وَمَا أَرْسَلْنَا مِن رَّسُولٍ إِلاَّ بِلِسَانِ قَوْمِهِ لِيُبَيِّنَ لَهُمْ فَيُضِلُّ اللّهُ مَن يَشَاءُ وَيَهْدِي مَن يَشَاءُ وَهُوَ الْعَزِيزُ الْحَكِيمُ }إبراهيم4</a:t>
            </a:r>
          </a:p>
          <a:p>
            <a:pPr>
              <a:buNone/>
            </a:pPr>
            <a:r>
              <a:rPr lang="ar-EG" dirty="0" smtClean="0">
                <a:cs typeface="Traditional Arabic" panose="02010000000000000000" pitchFamily="2" charset="-78"/>
              </a:rPr>
              <a:t>2- ليقع به </a:t>
            </a:r>
            <a:r>
              <a:rPr lang="ar-EG" dirty="0" err="1" smtClean="0">
                <a:cs typeface="Traditional Arabic" panose="02010000000000000000" pitchFamily="2" charset="-78"/>
              </a:rPr>
              <a:t>التحدى</a:t>
            </a:r>
            <a:r>
              <a:rPr lang="ar-EG" dirty="0" smtClean="0">
                <a:cs typeface="Traditional Arabic" panose="02010000000000000000" pitchFamily="2" charset="-78"/>
              </a:rPr>
              <a:t> </a:t>
            </a:r>
            <a:r>
              <a:rPr lang="ar-EG" dirty="0" smtClean="0">
                <a:cs typeface="Traditional Arabic" panose="02010000000000000000" pitchFamily="2" charset="-78"/>
              </a:rPr>
              <a:t>للعرب، </a:t>
            </a:r>
            <a:r>
              <a:rPr lang="ar-EG" dirty="0" smtClean="0">
                <a:cs typeface="Traditional Arabic" panose="02010000000000000000" pitchFamily="2" charset="-78"/>
              </a:rPr>
              <a:t>فلو اشتمل على غير لغة العرب لم تكن له فائدة.</a:t>
            </a:r>
          </a:p>
          <a:p>
            <a:pPr>
              <a:buNone/>
            </a:pPr>
            <a:r>
              <a:rPr lang="ar-EG" dirty="0" smtClean="0">
                <a:cs typeface="Traditional Arabic" panose="02010000000000000000" pitchFamily="2" charset="-78"/>
              </a:rPr>
              <a:t>3- التشلبه بين بعض ألفاظ </a:t>
            </a:r>
            <a:r>
              <a:rPr lang="ar-EG" dirty="0" smtClean="0">
                <a:cs typeface="Traditional Arabic" panose="02010000000000000000" pitchFamily="2" charset="-78"/>
              </a:rPr>
              <a:t>القرآن، </a:t>
            </a:r>
            <a:r>
              <a:rPr lang="ar-EG" dirty="0" smtClean="0">
                <a:cs typeface="Traditional Arabic" panose="02010000000000000000" pitchFamily="2" charset="-78"/>
              </a:rPr>
              <a:t>ولغات </a:t>
            </a:r>
            <a:r>
              <a:rPr lang="ar-EG" dirty="0" smtClean="0">
                <a:cs typeface="Traditional Arabic" panose="02010000000000000000" pitchFamily="2" charset="-78"/>
              </a:rPr>
              <a:t>أجنبية، </a:t>
            </a:r>
            <a:r>
              <a:rPr lang="ar-EG" dirty="0" smtClean="0">
                <a:cs typeface="Traditional Arabic" panose="02010000000000000000" pitchFamily="2" charset="-78"/>
              </a:rPr>
              <a:t>لا يعنى أن هذه الألفاظ مأخوذة من تلك </a:t>
            </a:r>
            <a:r>
              <a:rPr lang="ar-EG" dirty="0" smtClean="0">
                <a:cs typeface="Traditional Arabic" panose="02010000000000000000" pitchFamily="2" charset="-78"/>
              </a:rPr>
              <a:t>اللغات، </a:t>
            </a:r>
            <a:r>
              <a:rPr lang="ar-EG" dirty="0" smtClean="0">
                <a:cs typeface="Traditional Arabic" panose="02010000000000000000" pitchFamily="2" charset="-78"/>
              </a:rPr>
              <a:t>ويحمل ذلك على اتفاق </a:t>
            </a:r>
            <a:r>
              <a:rPr lang="ar-EG" dirty="0" smtClean="0">
                <a:cs typeface="Traditional Arabic" panose="02010000000000000000" pitchFamily="2" charset="-78"/>
              </a:rPr>
              <a:t>اللفظين في اللغتين </a:t>
            </a:r>
            <a:r>
              <a:rPr lang="ar-EG" dirty="0" smtClean="0">
                <a:cs typeface="Traditional Arabic" panose="02010000000000000000" pitchFamily="2" charset="-78"/>
              </a:rPr>
              <a:t>بمعنى واحد. يقول الطبرى: ولم نستنكر أن يكون من الكلام ما يتفق فيه جميع ألفاظ جميع أجناس الأمم المختلفة الألسن بمعنى </a:t>
            </a:r>
            <a:r>
              <a:rPr lang="ar-EG" dirty="0" smtClean="0">
                <a:cs typeface="Traditional Arabic" panose="02010000000000000000" pitchFamily="2" charset="-78"/>
              </a:rPr>
              <a:t>واح، </a:t>
            </a:r>
            <a:r>
              <a:rPr lang="ar-EG" dirty="0" smtClean="0">
                <a:cs typeface="Traditional Arabic" panose="02010000000000000000" pitchFamily="2" charset="-78"/>
              </a:rPr>
              <a:t>فكيف بجنسين منها؟ .</a:t>
            </a: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4296" y="92874"/>
            <a:ext cx="8183880" cy="1051560"/>
          </a:xfrm>
        </p:spPr>
        <p:txBody>
          <a:bodyPr/>
          <a:lstStyle/>
          <a:p>
            <a:pPr algn="ctr"/>
            <a:r>
              <a:rPr lang="ar-EG" dirty="0" smtClean="0"/>
              <a:t>المعرب في القرآن</a:t>
            </a:r>
            <a:endParaRPr lang="ar-EG" dirty="0"/>
          </a:p>
        </p:txBody>
      </p:sp>
      <p:sp>
        <p:nvSpPr>
          <p:cNvPr id="2" name="Content Placeholder 1"/>
          <p:cNvSpPr>
            <a:spLocks noGrp="1"/>
          </p:cNvSpPr>
          <p:nvPr>
            <p:ph idx="1"/>
          </p:nvPr>
        </p:nvSpPr>
        <p:spPr>
          <a:xfrm>
            <a:off x="502920" y="1600200"/>
            <a:ext cx="8183880" cy="4187952"/>
          </a:xfrm>
        </p:spPr>
        <p:txBody>
          <a:bodyPr>
            <a:normAutofit/>
          </a:bodyPr>
          <a:lstStyle/>
          <a:p>
            <a:pPr algn="just"/>
            <a:r>
              <a:rPr lang="ar-EG" b="1" dirty="0" smtClean="0">
                <a:solidFill>
                  <a:srgbClr val="FF0000"/>
                </a:solidFill>
                <a:cs typeface="Traditional Arabic" panose="02010000000000000000" pitchFamily="2" charset="-78"/>
              </a:rPr>
              <a:t>الاتجاه الثانى :يثبت وجود </a:t>
            </a:r>
            <a:r>
              <a:rPr lang="ar-EG" b="1" dirty="0" smtClean="0">
                <a:solidFill>
                  <a:srgbClr val="FF0000"/>
                </a:solidFill>
                <a:cs typeface="Traditional Arabic" panose="02010000000000000000" pitchFamily="2" charset="-78"/>
              </a:rPr>
              <a:t>المعرب في القرآن</a:t>
            </a:r>
            <a:endParaRPr lang="ar-EG" b="1" dirty="0" smtClean="0">
              <a:solidFill>
                <a:srgbClr val="FF0000"/>
              </a:solidFill>
              <a:cs typeface="Traditional Arabic" panose="02010000000000000000" pitchFamily="2" charset="-78"/>
            </a:endParaRPr>
          </a:p>
          <a:p>
            <a:pPr algn="just"/>
            <a:r>
              <a:rPr lang="ar-EG" b="1" dirty="0" smtClean="0">
                <a:solidFill>
                  <a:schemeClr val="accent5">
                    <a:lumMod val="75000"/>
                  </a:schemeClr>
                </a:solidFill>
                <a:cs typeface="Traditional Arabic" panose="02010000000000000000" pitchFamily="2" charset="-78"/>
              </a:rPr>
              <a:t>الأدلة على وجود </a:t>
            </a:r>
            <a:r>
              <a:rPr lang="ar-EG" b="1" dirty="0" smtClean="0">
                <a:solidFill>
                  <a:schemeClr val="accent5">
                    <a:lumMod val="75000"/>
                  </a:schemeClr>
                </a:solidFill>
                <a:cs typeface="Traditional Arabic" panose="02010000000000000000" pitchFamily="2" charset="-78"/>
              </a:rPr>
              <a:t>المعرب في القرآن</a:t>
            </a:r>
            <a:r>
              <a:rPr lang="ar-EG" b="1" dirty="0" smtClean="0">
                <a:solidFill>
                  <a:schemeClr val="accent5">
                    <a:lumMod val="75000"/>
                  </a:schemeClr>
                </a:solidFill>
                <a:cs typeface="Traditional Arabic" panose="02010000000000000000" pitchFamily="2" charset="-78"/>
              </a:rPr>
              <a:t>:</a:t>
            </a:r>
          </a:p>
          <a:p>
            <a:pPr algn="just">
              <a:buNone/>
            </a:pPr>
            <a:r>
              <a:rPr lang="ar-EG" b="1" dirty="0" smtClean="0">
                <a:solidFill>
                  <a:schemeClr val="accent5">
                    <a:lumMod val="75000"/>
                  </a:schemeClr>
                </a:solidFill>
                <a:cs typeface="Traditional Arabic" panose="02010000000000000000" pitchFamily="2" charset="-78"/>
              </a:rPr>
              <a:t>1- الألفاظ </a:t>
            </a:r>
            <a:r>
              <a:rPr lang="ar-EG" b="1" dirty="0" smtClean="0">
                <a:solidFill>
                  <a:schemeClr val="accent5">
                    <a:lumMod val="75000"/>
                  </a:schemeClr>
                </a:solidFill>
                <a:cs typeface="Traditional Arabic" panose="02010000000000000000" pitchFamily="2" charset="-78"/>
              </a:rPr>
              <a:t>اليسيرة في القرآن </a:t>
            </a:r>
            <a:r>
              <a:rPr lang="ar-EG" b="1" dirty="0" smtClean="0">
                <a:solidFill>
                  <a:schemeClr val="accent5">
                    <a:lumMod val="75000"/>
                  </a:schemeClr>
                </a:solidFill>
                <a:cs typeface="Traditional Arabic" panose="02010000000000000000" pitchFamily="2" charset="-78"/>
              </a:rPr>
              <a:t>بغير العربية لا تخرجه عن كونه عربيا.</a:t>
            </a:r>
          </a:p>
          <a:p>
            <a:pPr algn="just">
              <a:buNone/>
            </a:pPr>
            <a:r>
              <a:rPr lang="ar-EG" b="1" dirty="0" smtClean="0">
                <a:solidFill>
                  <a:schemeClr val="accent5">
                    <a:lumMod val="75000"/>
                  </a:schemeClr>
                </a:solidFill>
                <a:cs typeface="Traditional Arabic" panose="02010000000000000000" pitchFamily="2" charset="-78"/>
              </a:rPr>
              <a:t>2- أن هذه </a:t>
            </a:r>
            <a:r>
              <a:rPr lang="ar-EG" b="1" dirty="0" err="1" smtClean="0">
                <a:solidFill>
                  <a:schemeClr val="accent5">
                    <a:lumMod val="75000"/>
                  </a:schemeClr>
                </a:solidFill>
                <a:cs typeface="Traditional Arabic" panose="02010000000000000000" pitchFamily="2" charset="-78"/>
              </a:rPr>
              <a:t>الأفاظ</a:t>
            </a:r>
            <a:r>
              <a:rPr lang="ar-EG" b="1" dirty="0" smtClean="0">
                <a:solidFill>
                  <a:schemeClr val="accent5">
                    <a:lumMod val="75000"/>
                  </a:schemeClr>
                </a:solidFill>
                <a:cs typeface="Traditional Arabic" panose="02010000000000000000" pitchFamily="2" charset="-78"/>
              </a:rPr>
              <a:t> </a:t>
            </a:r>
            <a:r>
              <a:rPr lang="ar-EG" b="1" dirty="0" smtClean="0">
                <a:solidFill>
                  <a:schemeClr val="accent5">
                    <a:lumMod val="75000"/>
                  </a:schemeClr>
                </a:solidFill>
                <a:cs typeface="Traditional Arabic" panose="02010000000000000000" pitchFamily="2" charset="-78"/>
              </a:rPr>
              <a:t>أعجمية في أصولها البعيدة، </a:t>
            </a:r>
            <a:r>
              <a:rPr lang="ar-EG" b="1" dirty="0" smtClean="0">
                <a:solidFill>
                  <a:schemeClr val="accent5">
                    <a:lumMod val="75000"/>
                  </a:schemeClr>
                </a:solidFill>
                <a:cs typeface="Traditional Arabic" panose="02010000000000000000" pitchFamily="2" charset="-78"/>
              </a:rPr>
              <a:t>ولكن العرب أدخلوا عليها تييرات فصارت على غرار كلامهم.</a:t>
            </a:r>
          </a:p>
          <a:p>
            <a:pPr algn="just">
              <a:buNone/>
            </a:pPr>
            <a:r>
              <a:rPr lang="ar-EG" b="1" dirty="0" smtClean="0">
                <a:solidFill>
                  <a:schemeClr val="accent5">
                    <a:lumMod val="75000"/>
                  </a:schemeClr>
                </a:solidFill>
                <a:cs typeface="Traditional Arabic" panose="02010000000000000000" pitchFamily="2" charset="-78"/>
              </a:rPr>
              <a:t>3- أن وقوع بعض الألفاظ </a:t>
            </a:r>
            <a:r>
              <a:rPr lang="ar-EG" b="1" dirty="0" smtClean="0">
                <a:solidFill>
                  <a:schemeClr val="accent5">
                    <a:lumMod val="75000"/>
                  </a:schemeClr>
                </a:solidFill>
                <a:cs typeface="Traditional Arabic" panose="02010000000000000000" pitchFamily="2" charset="-78"/>
              </a:rPr>
              <a:t>الأعجمية في القرآن </a:t>
            </a:r>
            <a:r>
              <a:rPr lang="ar-EG" b="1" dirty="0" smtClean="0">
                <a:solidFill>
                  <a:schemeClr val="accent5">
                    <a:lumMod val="75000"/>
                  </a:schemeClr>
                </a:solidFill>
                <a:cs typeface="Traditional Arabic" panose="02010000000000000000" pitchFamily="2" charset="-78"/>
              </a:rPr>
              <a:t>لا </a:t>
            </a:r>
            <a:r>
              <a:rPr lang="ar-EG" b="1" dirty="0" smtClean="0">
                <a:solidFill>
                  <a:schemeClr val="accent5">
                    <a:lumMod val="75000"/>
                  </a:schemeClr>
                </a:solidFill>
                <a:cs typeface="Traditional Arabic" panose="02010000000000000000" pitchFamily="2" charset="-78"/>
              </a:rPr>
              <a:t>يعيبه، </a:t>
            </a:r>
            <a:r>
              <a:rPr lang="ar-EG" b="1" dirty="0" smtClean="0">
                <a:solidFill>
                  <a:schemeClr val="accent5">
                    <a:lumMod val="75000"/>
                  </a:schemeClr>
                </a:solidFill>
                <a:cs typeface="Traditional Arabic" panose="02010000000000000000" pitchFamily="2" charset="-78"/>
              </a:rPr>
              <a:t>ولا يقلل من بلاغته. بل هو مظهر من مظاهر البلاغة </a:t>
            </a:r>
            <a:r>
              <a:rPr lang="ar-EG" b="1" dirty="0" smtClean="0">
                <a:solidFill>
                  <a:schemeClr val="accent5">
                    <a:lumMod val="75000"/>
                  </a:schemeClr>
                </a:solidFill>
                <a:cs typeface="Traditional Arabic" panose="02010000000000000000" pitchFamily="2" charset="-78"/>
              </a:rPr>
              <a:t>القرآنية، </a:t>
            </a:r>
            <a:r>
              <a:rPr lang="ar-EG" b="1" dirty="0" smtClean="0">
                <a:solidFill>
                  <a:schemeClr val="accent5">
                    <a:lumMod val="75000"/>
                  </a:schemeClr>
                </a:solidFill>
                <a:cs typeface="Traditional Arabic" panose="02010000000000000000" pitchFamily="2" charset="-78"/>
              </a:rPr>
              <a:t>فإن قيل أن كلمة استبرق ليست عربية نقول أنه لو اجتمع فصحاء العالم وأرادو أن يتركوا هذه </a:t>
            </a:r>
            <a:r>
              <a:rPr lang="ar-EG" b="1" dirty="0" smtClean="0">
                <a:solidFill>
                  <a:schemeClr val="accent5">
                    <a:lumMod val="75000"/>
                  </a:schemeClr>
                </a:solidFill>
                <a:cs typeface="Traditional Arabic" panose="02010000000000000000" pitchFamily="2" charset="-78"/>
              </a:rPr>
              <a:t>اللفظة، </a:t>
            </a:r>
            <a:r>
              <a:rPr lang="ar-EG" b="1" dirty="0" smtClean="0">
                <a:solidFill>
                  <a:schemeClr val="accent5">
                    <a:lumMod val="75000"/>
                  </a:schemeClr>
                </a:solidFill>
                <a:cs typeface="Traditional Arabic" panose="02010000000000000000" pitchFamily="2" charset="-78"/>
              </a:rPr>
              <a:t>ويأتوا بلفظة تقوم مقامها من الفصاحة </a:t>
            </a:r>
            <a:r>
              <a:rPr lang="ar-EG" b="1" dirty="0" err="1" smtClean="0">
                <a:solidFill>
                  <a:schemeClr val="accent5">
                    <a:lumMod val="75000"/>
                  </a:schemeClr>
                </a:solidFill>
                <a:cs typeface="Traditional Arabic" panose="02010000000000000000" pitchFamily="2" charset="-78"/>
              </a:rPr>
              <a:t>لعجزواعنها</a:t>
            </a:r>
            <a:r>
              <a:rPr lang="ar-EG" b="1" dirty="0" smtClean="0">
                <a:solidFill>
                  <a:schemeClr val="accent5">
                    <a:lumMod val="75000"/>
                  </a:schemeClr>
                </a:solidFill>
                <a:cs typeface="Traditional Arabic" panose="02010000000000000000" pitchFamily="2" charset="-78"/>
              </a:rPr>
              <a:t>، </a:t>
            </a:r>
            <a:r>
              <a:rPr lang="ar-EG" b="1" dirty="0" smtClean="0">
                <a:solidFill>
                  <a:schemeClr val="accent5">
                    <a:lumMod val="75000"/>
                  </a:schemeClr>
                </a:solidFill>
                <a:cs typeface="Traditional Arabic" panose="02010000000000000000" pitchFamily="2" charset="-78"/>
              </a:rPr>
              <a:t>هكذا يقول السيوطى </a:t>
            </a:r>
            <a:endParaRPr lang="ar-EG" b="1" dirty="0">
              <a:solidFill>
                <a:schemeClr val="accent5">
                  <a:lumMod val="75000"/>
                </a:schemeClr>
              </a:solidFill>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304800"/>
            <a:ext cx="8183880" cy="1051560"/>
          </a:xfrm>
        </p:spPr>
        <p:txBody>
          <a:bodyPr/>
          <a:lstStyle/>
          <a:p>
            <a:pPr algn="ctr"/>
            <a:r>
              <a:rPr lang="ar-EG" dirty="0" smtClean="0"/>
              <a:t>المعرب في القرآن</a:t>
            </a:r>
            <a:endParaRPr lang="ar-EG" dirty="0"/>
          </a:p>
        </p:txBody>
      </p:sp>
      <p:sp>
        <p:nvSpPr>
          <p:cNvPr id="2" name="Content Placeholder 1"/>
          <p:cNvSpPr>
            <a:spLocks noGrp="1"/>
          </p:cNvSpPr>
          <p:nvPr>
            <p:ph idx="1"/>
          </p:nvPr>
        </p:nvSpPr>
        <p:spPr>
          <a:xfrm>
            <a:off x="259080" y="948466"/>
            <a:ext cx="8458200" cy="5376672"/>
          </a:xfrm>
        </p:spPr>
        <p:txBody>
          <a:bodyPr>
            <a:normAutofit/>
          </a:bodyPr>
          <a:lstStyle/>
          <a:p>
            <a:pPr algn="ctr"/>
            <a:r>
              <a:rPr lang="ar-EG" b="1" dirty="0" smtClean="0">
                <a:solidFill>
                  <a:srgbClr val="FF0000"/>
                </a:solidFill>
                <a:cs typeface="Traditional Arabic" panose="02010000000000000000" pitchFamily="2" charset="-78"/>
              </a:rPr>
              <a:t>رأى ثالث</a:t>
            </a:r>
          </a:p>
          <a:p>
            <a:pPr algn="just">
              <a:buNone/>
            </a:pPr>
            <a:r>
              <a:rPr lang="ar-EG" sz="2400" dirty="0" smtClean="0">
                <a:cs typeface="Traditional Arabic" panose="02010000000000000000" pitchFamily="2" charset="-78"/>
              </a:rPr>
              <a:t>1- فكرة التوافق بين اللغات إن </a:t>
            </a:r>
            <a:r>
              <a:rPr lang="ar-EG" sz="2400" dirty="0" smtClean="0">
                <a:cs typeface="Traditional Arabic" panose="02010000000000000000" pitchFamily="2" charset="-78"/>
              </a:rPr>
              <a:t>قبلت في بعض </a:t>
            </a:r>
            <a:r>
              <a:rPr lang="ar-EG" sz="2400" dirty="0" smtClean="0">
                <a:cs typeface="Traditional Arabic" panose="02010000000000000000" pitchFamily="2" charset="-78"/>
              </a:rPr>
              <a:t>الألفاظ التى قيل أنه معربة ( مثل كلمة ”استبرق“: وكلمة  ”تنور“ وكلمة ”كنز“) لا يمكن </a:t>
            </a:r>
            <a:r>
              <a:rPr lang="ar-EG" sz="2400" dirty="0" smtClean="0">
                <a:cs typeface="Traditional Arabic" panose="02010000000000000000" pitchFamily="2" charset="-78"/>
              </a:rPr>
              <a:t>قبولها في كل </a:t>
            </a:r>
            <a:r>
              <a:rPr lang="ar-EG" sz="2400" dirty="0" smtClean="0">
                <a:cs typeface="Traditional Arabic" panose="02010000000000000000" pitchFamily="2" charset="-78"/>
              </a:rPr>
              <a:t>الألفاظ. ويصح القول أنها“عربية أعجمية“ أو ”حبشية عربية“.</a:t>
            </a:r>
          </a:p>
          <a:p>
            <a:pPr algn="just">
              <a:buNone/>
            </a:pPr>
            <a:r>
              <a:rPr lang="ar-EG" sz="2400" dirty="0" smtClean="0">
                <a:cs typeface="Traditional Arabic" panose="02010000000000000000" pitchFamily="2" charset="-78"/>
              </a:rPr>
              <a:t>2- قبول وجود </a:t>
            </a:r>
            <a:r>
              <a:rPr lang="ar-EG" sz="2400" dirty="0" smtClean="0">
                <a:cs typeface="Traditional Arabic" panose="02010000000000000000" pitchFamily="2" charset="-78"/>
              </a:rPr>
              <a:t>المعرب في القرآن </a:t>
            </a:r>
            <a:r>
              <a:rPr lang="ar-EG" sz="2400" dirty="0" smtClean="0">
                <a:cs typeface="Traditional Arabic" panose="02010000000000000000" pitchFamily="2" charset="-78"/>
              </a:rPr>
              <a:t>الكريم لا يعنى التسليم بكل ما قيل إنه </a:t>
            </a:r>
            <a:r>
              <a:rPr lang="ar-EG" sz="2400" dirty="0" smtClean="0">
                <a:cs typeface="Traditional Arabic" panose="02010000000000000000" pitchFamily="2" charset="-78"/>
              </a:rPr>
              <a:t>معرب في القرآن </a:t>
            </a:r>
            <a:r>
              <a:rPr lang="ar-EG" sz="2400" dirty="0" smtClean="0">
                <a:cs typeface="Traditional Arabic" panose="02010000000000000000" pitchFamily="2" charset="-78"/>
              </a:rPr>
              <a:t>الكريم:</a:t>
            </a:r>
          </a:p>
          <a:p>
            <a:pPr algn="just">
              <a:buNone/>
            </a:pPr>
            <a:r>
              <a:rPr lang="ar-EG" sz="2400" dirty="0" smtClean="0">
                <a:cs typeface="Traditional Arabic" panose="02010000000000000000" pitchFamily="2" charset="-78"/>
              </a:rPr>
              <a:t>  أ- بعضه من قبيل توافق اللغات.</a:t>
            </a:r>
          </a:p>
          <a:p>
            <a:pPr algn="just">
              <a:buNone/>
            </a:pPr>
            <a:r>
              <a:rPr lang="ar-EG" sz="2400" dirty="0" smtClean="0">
                <a:cs typeface="Traditional Arabic" panose="02010000000000000000" pitchFamily="2" charset="-78"/>
              </a:rPr>
              <a:t>  ب- بعضه </a:t>
            </a:r>
            <a:r>
              <a:rPr lang="ar-EG" sz="2400" dirty="0" smtClean="0">
                <a:cs typeface="Traditional Arabic" panose="02010000000000000000" pitchFamily="2" charset="-78"/>
              </a:rPr>
              <a:t>موجود في الأخوات </a:t>
            </a:r>
            <a:r>
              <a:rPr lang="ar-EG" sz="2400" dirty="0" smtClean="0">
                <a:cs typeface="Traditional Arabic" panose="02010000000000000000" pitchFamily="2" charset="-78"/>
              </a:rPr>
              <a:t>الساميات من مثل كلمة“بعير“ وكلمة ”طوبى“.</a:t>
            </a:r>
          </a:p>
          <a:p>
            <a:pPr algn="just">
              <a:buNone/>
            </a:pPr>
            <a:r>
              <a:rPr lang="ar-EG" sz="2400" dirty="0" smtClean="0">
                <a:cs typeface="Traditional Arabic" panose="02010000000000000000" pitchFamily="2" charset="-78"/>
              </a:rPr>
              <a:t> ج- بعضه تبدو عليه المسحة العربية </a:t>
            </a:r>
          </a:p>
          <a:p>
            <a:pPr algn="just">
              <a:buNone/>
            </a:pPr>
            <a:r>
              <a:rPr lang="ar-EG" sz="2400" dirty="0" smtClean="0">
                <a:cs typeface="Traditional Arabic" panose="02010000000000000000" pitchFamily="2" charset="-78"/>
              </a:rPr>
              <a:t>*سراب فارسية مشتقة من معنى الخفاء بالعربية.</a:t>
            </a:r>
          </a:p>
          <a:p>
            <a:pPr algn="just">
              <a:buNone/>
            </a:pPr>
            <a:r>
              <a:rPr lang="ar-EG" sz="2400" dirty="0" smtClean="0">
                <a:cs typeface="Traditional Arabic" panose="02010000000000000000" pitchFamily="2" charset="-78"/>
              </a:rPr>
              <a:t>*قسورة التى قيل أنه حبشية تدور </a:t>
            </a:r>
            <a:r>
              <a:rPr lang="ar-EG" sz="2400" dirty="0" smtClean="0">
                <a:cs typeface="Traditional Arabic" panose="02010000000000000000" pitchFamily="2" charset="-78"/>
              </a:rPr>
              <a:t>مادتها في العربية </a:t>
            </a:r>
            <a:r>
              <a:rPr lang="ar-EG" sz="2400" dirty="0" smtClean="0">
                <a:cs typeface="Traditional Arabic" panose="02010000000000000000" pitchFamily="2" charset="-78"/>
              </a:rPr>
              <a:t>حول الغلبة والشجاعة والشدة</a:t>
            </a:r>
          </a:p>
          <a:p>
            <a:pPr algn="just">
              <a:buNone/>
            </a:pPr>
            <a:r>
              <a:rPr lang="ar-EG" sz="2400" dirty="0" smtClean="0">
                <a:cs typeface="Traditional Arabic" panose="02010000000000000000" pitchFamily="2" charset="-78"/>
              </a:rPr>
              <a:t>مائدة التى قيل أنها حبشية مشتقة من معنى“الميرة“ آو ”الزيادة“ أو ”الحركة“.</a:t>
            </a:r>
          </a:p>
          <a:p>
            <a:pPr algn="just">
              <a:buNone/>
            </a:pPr>
            <a:r>
              <a:rPr lang="ar-EG" sz="2400" dirty="0" smtClean="0">
                <a:cs typeface="Traditional Arabic" panose="02010000000000000000" pitchFamily="2" charset="-78"/>
              </a:rPr>
              <a:t>*الأب التى قيل أنها آرامية دلالتها معنى الكلا تدل على عروبتها.</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2920" y="116004"/>
            <a:ext cx="8183880" cy="1051560"/>
          </a:xfrm>
        </p:spPr>
        <p:txBody>
          <a:bodyPr/>
          <a:lstStyle/>
          <a:p>
            <a:pPr algn="ctr"/>
            <a:r>
              <a:rPr lang="ar-EG" dirty="0" smtClean="0"/>
              <a:t>المعرب في القرآن</a:t>
            </a:r>
            <a:endParaRPr lang="ar-EG" dirty="0"/>
          </a:p>
        </p:txBody>
      </p:sp>
      <p:sp>
        <p:nvSpPr>
          <p:cNvPr id="2" name="Content Placeholder 1"/>
          <p:cNvSpPr>
            <a:spLocks noGrp="1"/>
          </p:cNvSpPr>
          <p:nvPr>
            <p:ph idx="1"/>
          </p:nvPr>
        </p:nvSpPr>
        <p:spPr>
          <a:xfrm>
            <a:off x="502920" y="1815712"/>
            <a:ext cx="8183880" cy="4187952"/>
          </a:xfrm>
        </p:spPr>
        <p:txBody>
          <a:bodyPr/>
          <a:lstStyle/>
          <a:p>
            <a:pPr algn="ctr"/>
            <a:r>
              <a:rPr lang="ar-EG" sz="2800" b="1" dirty="0" smtClean="0">
                <a:solidFill>
                  <a:srgbClr val="FF0000"/>
                </a:solidFill>
                <a:cs typeface="Traditional Arabic" panose="02010000000000000000" pitchFamily="2" charset="-78"/>
              </a:rPr>
              <a:t>تابع الرأى الثالث</a:t>
            </a:r>
          </a:p>
          <a:p>
            <a:pPr>
              <a:buNone/>
            </a:pPr>
            <a:endParaRPr lang="ar-EG" sz="2000" b="1" dirty="0" smtClean="0">
              <a:cs typeface="Traditional Arabic" panose="02010000000000000000" pitchFamily="2" charset="-78"/>
            </a:endParaRPr>
          </a:p>
          <a:p>
            <a:pPr algn="just">
              <a:buNone/>
            </a:pPr>
            <a:r>
              <a:rPr lang="ar-EG" sz="2400" b="1" dirty="0" smtClean="0">
                <a:cs typeface="Traditional Arabic" panose="02010000000000000000" pitchFamily="2" charset="-78"/>
              </a:rPr>
              <a:t>3- ظاهرة اختلاط الأصول اللغوية </a:t>
            </a:r>
            <a:r>
              <a:rPr lang="ar-EG" sz="2400" b="1" dirty="0" smtClean="0">
                <a:cs typeface="Traditional Arabic" panose="02010000000000000000" pitchFamily="2" charset="-78"/>
              </a:rPr>
              <a:t>موجودة في كل </a:t>
            </a:r>
            <a:r>
              <a:rPr lang="ar-EG" sz="2400" b="1" dirty="0" smtClean="0">
                <a:cs typeface="Traditional Arabic" panose="02010000000000000000" pitchFamily="2" charset="-78"/>
              </a:rPr>
              <a:t>اللغات: كلمة ”بعل“ تشير إلى تصادف اللفظ العربى ”بعل“ بمعنى الزوج أو (المالك) مع اللفظ الأعجمى ”بعل“ اسم صنم كان لقوم إلياس.</a:t>
            </a:r>
          </a:p>
          <a:p>
            <a:pPr algn="just">
              <a:buFont typeface="Arial" pitchFamily="34" charset="0"/>
              <a:buChar char="•"/>
            </a:pPr>
            <a:endParaRPr lang="ar-EG" sz="2000" b="1" dirty="0" smtClean="0">
              <a:cs typeface="Traditional Arabic" panose="02010000000000000000" pitchFamily="2" charset="-78"/>
            </a:endParaRPr>
          </a:p>
          <a:p>
            <a:pPr algn="just">
              <a:buFont typeface="Arial" pitchFamily="34" charset="0"/>
              <a:buChar char="•"/>
            </a:pPr>
            <a:r>
              <a:rPr lang="ar-EG" sz="2400" b="1" dirty="0" smtClean="0">
                <a:cs typeface="Traditional Arabic" panose="02010000000000000000" pitchFamily="2" charset="-78"/>
              </a:rPr>
              <a:t>كلمة مرج  {فَهُمْ فِي أَمْرٍ مَّرِيجٍ }ق5معناها العربى القلق </a:t>
            </a:r>
            <a:r>
              <a:rPr lang="ar-EG" sz="2400" b="1" dirty="0" smtClean="0">
                <a:cs typeface="Traditional Arabic" panose="02010000000000000000" pitchFamily="2" charset="-78"/>
              </a:rPr>
              <a:t>والاضطراب، </a:t>
            </a:r>
            <a:r>
              <a:rPr lang="ar-EG" sz="2400" b="1" dirty="0" smtClean="0">
                <a:cs typeface="Traditional Arabic" panose="02010000000000000000" pitchFamily="2" charset="-78"/>
              </a:rPr>
              <a:t>ولكن بالفارسية معناها حول الأرض الواسعة والتربة المعشاب.</a:t>
            </a:r>
          </a:p>
          <a:p>
            <a:pPr algn="just">
              <a:buNone/>
            </a:pPr>
            <a:r>
              <a:rPr lang="ar-EG" sz="2400" b="1" dirty="0" smtClean="0">
                <a:cs typeface="Traditional Arabic" panose="02010000000000000000" pitchFamily="2" charset="-78"/>
              </a:rPr>
              <a:t>4- يجب التحفظ قبل الحكم بتعريب أى كلمة</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3"/>
          <p:cNvSpPr>
            <a:spLocks noGrp="1"/>
          </p:cNvSpPr>
          <p:nvPr>
            <p:ph idx="4294967295"/>
          </p:nvPr>
        </p:nvSpPr>
        <p:spPr>
          <a:xfrm>
            <a:off x="430213" y="930275"/>
            <a:ext cx="8713787" cy="1152525"/>
          </a:xfrm>
        </p:spPr>
        <p:txBody>
          <a:bodyPr/>
          <a:lstStyle/>
          <a:p>
            <a:pPr marL="355600" indent="-355600" algn="just" eaLnBrk="1" hangingPunct="1">
              <a:lnSpc>
                <a:spcPct val="140000"/>
              </a:lnSpc>
              <a:buClr>
                <a:srgbClr val="FFFF00"/>
              </a:buClr>
              <a:buFont typeface="Wingdings" pitchFamily="2" charset="2"/>
              <a:buChar char="×"/>
            </a:pPr>
            <a:r>
              <a:rPr lang="ar-EG" sz="2200" b="1" smtClean="0">
                <a:latin typeface="Times New Roman" pitchFamily="18" charset="0"/>
                <a:cs typeface="Times New Roman" pitchFamily="18" charset="0"/>
              </a:rPr>
              <a:t>(ثُمَّ كُلِي مِن كُلِّ الثَّمَرَاتِ فَاسْلُكِي سُبُلَ رَبِّكِ ذُلُلاً يَخْرُجُ مِن بُطُونِهَا شَرَابٌ مُّخْتَلِفٌ أَلْوَانُهُ فِيهِ شِفَاء لِلنَّاسِ إِنَّ فِي ذَلِكَ لآيَةً لِّقَوْمٍ يَتَفَكَّرُونَ ) </a:t>
            </a:r>
            <a:r>
              <a:rPr lang="ar-EG" sz="2200" b="1" smtClean="0">
                <a:solidFill>
                  <a:srgbClr val="FF0000"/>
                </a:solidFill>
                <a:latin typeface="Times New Roman" pitchFamily="18" charset="0"/>
                <a:cs typeface="Times New Roman" pitchFamily="18" charset="0"/>
              </a:rPr>
              <a:t>النحل 69</a:t>
            </a:r>
            <a:endParaRPr lang="en-US" sz="2200" b="1" smtClean="0">
              <a:solidFill>
                <a:srgbClr val="FF0000"/>
              </a:solidFill>
              <a:latin typeface="Times New Roman" pitchFamily="18" charset="0"/>
              <a:cs typeface="Times New Roman" pitchFamily="18" charset="0"/>
            </a:endParaRPr>
          </a:p>
        </p:txBody>
      </p:sp>
      <p:pic>
        <p:nvPicPr>
          <p:cNvPr id="8195" name="Picture 3" descr="n7l"/>
          <p:cNvPicPr>
            <a:picLocks noChangeAspect="1" noChangeArrowheads="1"/>
          </p:cNvPicPr>
          <p:nvPr/>
        </p:nvPicPr>
        <p:blipFill>
          <a:blip r:embed="rId2"/>
          <a:srcRect l="1488" r="661" b="1668"/>
          <a:stretch>
            <a:fillRect/>
          </a:stretch>
        </p:blipFill>
        <p:spPr bwMode="auto">
          <a:xfrm>
            <a:off x="369891" y="2133600"/>
            <a:ext cx="8424863" cy="4421188"/>
          </a:xfrm>
          <a:prstGeom prst="rect">
            <a:avLst/>
          </a:prstGeom>
          <a:solidFill>
            <a:srgbClr val="000000"/>
          </a:solidFill>
          <a:ln w="50800">
            <a:pattFill prst="wdUpDiag">
              <a:fgClr>
                <a:srgbClr val="FF0000"/>
              </a:fgClr>
              <a:bgClr>
                <a:srgbClr val="FFFF00"/>
              </a:bgClr>
            </a:pattFill>
            <a:miter lim="800000"/>
            <a:headEnd/>
            <a:tailEnd/>
          </a:ln>
        </p:spPr>
      </p:pic>
      <p:sp>
        <p:nvSpPr>
          <p:cNvPr id="174086" name="Text Box 3"/>
          <p:cNvSpPr txBox="1">
            <a:spLocks noChangeArrowheads="1"/>
          </p:cNvSpPr>
          <p:nvPr/>
        </p:nvSpPr>
        <p:spPr bwMode="auto">
          <a:xfrm>
            <a:off x="222252" y="333377"/>
            <a:ext cx="8747125" cy="430887"/>
          </a:xfrm>
          <a:prstGeom prst="rect">
            <a:avLst/>
          </a:prstGeom>
          <a:gradFill rotWithShape="1">
            <a:gsLst>
              <a:gs pos="0">
                <a:srgbClr val="005CBF"/>
              </a:gs>
              <a:gs pos="12500">
                <a:srgbClr val="0087E6"/>
              </a:gs>
              <a:gs pos="37500">
                <a:srgbClr val="21D6E0"/>
              </a:gs>
              <a:gs pos="50000">
                <a:srgbClr val="03D4A8"/>
              </a:gs>
              <a:gs pos="62500">
                <a:srgbClr val="21D6E0"/>
              </a:gs>
              <a:gs pos="87500">
                <a:srgbClr val="0087E6"/>
              </a:gs>
              <a:gs pos="100000">
                <a:srgbClr val="005CBF"/>
              </a:gs>
            </a:gsLst>
            <a:lin ang="5400000" scaled="1"/>
          </a:gradFill>
          <a:ln w="38100">
            <a:pattFill prst="wdUpDiag">
              <a:fgClr>
                <a:srgbClr val="FFFF00"/>
              </a:fgClr>
              <a:bgClr>
                <a:srgbClr val="FF0000"/>
              </a:bgClr>
            </a:pattFill>
            <a:miter lim="800000"/>
            <a:headEnd/>
            <a:tailEnd/>
          </a:ln>
        </p:spPr>
        <p:txBody>
          <a:bodyPr>
            <a:spAutoFit/>
          </a:bodyPr>
          <a:lstStyle/>
          <a:p>
            <a:pPr algn="ctr" rtl="0" eaLnBrk="0" hangingPunct="0">
              <a:defRPr/>
            </a:pPr>
            <a:r>
              <a:rPr kumimoji="1" lang="ar-SA" sz="2200">
                <a:solidFill>
                  <a:srgbClr val="FFFF00"/>
                </a:solidFill>
                <a:effectLst>
                  <a:outerShdw blurRad="38100" dist="38100" dir="2700000" algn="tl">
                    <a:srgbClr val="000000"/>
                  </a:outerShdw>
                </a:effectLst>
                <a:latin typeface="Times New Roman" pitchFamily="18" charset="0"/>
                <a:cs typeface="Times New Roman" pitchFamily="18" charset="0"/>
              </a:rPr>
              <a:t>شراب مختلف ألوانه</a:t>
            </a:r>
            <a:endParaRPr kumimoji="1" lang="en-US" sz="2200">
              <a:solidFill>
                <a:srgbClr val="FFFF00"/>
              </a:solidFill>
              <a:effectLst>
                <a:outerShdw blurRad="38100" dist="38100" dir="2700000" algn="tl">
                  <a:srgbClr val="000000"/>
                </a:outerShdw>
              </a:effectLst>
              <a:latin typeface="Times New Roman" pitchFamily="18" charset="0"/>
              <a:cs typeface="Times New Roman" pitchFamily="18" charset="0"/>
            </a:endParaRPr>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8791" y="-228600"/>
            <a:ext cx="8183880" cy="1051560"/>
          </a:xfrm>
        </p:spPr>
        <p:txBody>
          <a:bodyPr/>
          <a:lstStyle/>
          <a:p>
            <a:pPr algn="ctr"/>
            <a:r>
              <a:rPr lang="ar-EG" dirty="0" smtClean="0"/>
              <a:t>أسرار التعبير القرآنى</a:t>
            </a:r>
            <a:endParaRPr lang="ar-EG" dirty="0"/>
          </a:p>
        </p:txBody>
      </p:sp>
      <p:sp>
        <p:nvSpPr>
          <p:cNvPr id="2" name="Content Placeholder 1"/>
          <p:cNvSpPr>
            <a:spLocks noGrp="1"/>
          </p:cNvSpPr>
          <p:nvPr>
            <p:ph idx="1"/>
          </p:nvPr>
        </p:nvSpPr>
        <p:spPr>
          <a:xfrm>
            <a:off x="471993" y="1281684"/>
            <a:ext cx="8183880" cy="4187952"/>
          </a:xfrm>
        </p:spPr>
        <p:txBody>
          <a:bodyPr>
            <a:normAutofit fontScale="92500" lnSpcReduction="10000"/>
          </a:bodyPr>
          <a:lstStyle/>
          <a:p>
            <a:endParaRPr lang="ar-EG" sz="3600" dirty="0" smtClean="0">
              <a:solidFill>
                <a:srgbClr val="FF0000"/>
              </a:solidFill>
              <a:cs typeface="Traditional Arabic" panose="02010000000000000000" pitchFamily="2" charset="-78"/>
            </a:endParaRPr>
          </a:p>
          <a:p>
            <a:r>
              <a:rPr lang="ar-EG" sz="3600" dirty="0" smtClean="0">
                <a:solidFill>
                  <a:srgbClr val="FF0000"/>
                </a:solidFill>
                <a:cs typeface="Traditional Arabic" panose="02010000000000000000" pitchFamily="2" charset="-78"/>
              </a:rPr>
              <a:t>أ-جانب الصوت والآداء.</a:t>
            </a:r>
          </a:p>
          <a:p>
            <a:endParaRPr lang="ar-EG" sz="3600" dirty="0" smtClean="0">
              <a:solidFill>
                <a:srgbClr val="FF0000"/>
              </a:solidFill>
              <a:cs typeface="Traditional Arabic" panose="02010000000000000000" pitchFamily="2" charset="-78"/>
            </a:endParaRPr>
          </a:p>
          <a:p>
            <a:r>
              <a:rPr lang="ar-EG" sz="3600" dirty="0" smtClean="0">
                <a:solidFill>
                  <a:srgbClr val="FF0000"/>
                </a:solidFill>
                <a:cs typeface="Traditional Arabic" panose="02010000000000000000" pitchFamily="2" charset="-78"/>
              </a:rPr>
              <a:t>ب- المفردة القرآنية.</a:t>
            </a:r>
          </a:p>
          <a:p>
            <a:r>
              <a:rPr lang="ar-EG" sz="3600" dirty="0" smtClean="0">
                <a:solidFill>
                  <a:srgbClr val="FF0000"/>
                </a:solidFill>
                <a:cs typeface="Traditional Arabic" panose="02010000000000000000" pitchFamily="2" charset="-78"/>
              </a:rPr>
              <a:t>.</a:t>
            </a:r>
          </a:p>
          <a:p>
            <a:r>
              <a:rPr lang="ar-EG" sz="3600" dirty="0" smtClean="0">
                <a:solidFill>
                  <a:srgbClr val="FF0000"/>
                </a:solidFill>
                <a:cs typeface="Traditional Arabic" panose="02010000000000000000" pitchFamily="2" charset="-78"/>
              </a:rPr>
              <a:t>ج- خصائص التركيب وتأليف الجمل.</a:t>
            </a:r>
          </a:p>
          <a:p>
            <a:endParaRPr lang="ar-EG" sz="3600" dirty="0" smtClean="0">
              <a:solidFill>
                <a:srgbClr val="FF0000"/>
              </a:solidFill>
              <a:cs typeface="Traditional Arabic" panose="02010000000000000000" pitchFamily="2" charset="-78"/>
            </a:endParaRPr>
          </a:p>
          <a:p>
            <a:r>
              <a:rPr lang="ar-EG" sz="3600" dirty="0" smtClean="0">
                <a:solidFill>
                  <a:srgbClr val="FF0000"/>
                </a:solidFill>
                <a:cs typeface="Traditional Arabic" panose="02010000000000000000" pitchFamily="2" charset="-78"/>
              </a:rPr>
              <a:t>د- مناسبة خواتم الآيات لمضمونها.</a:t>
            </a:r>
          </a:p>
          <a:p>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2920" y="-99822"/>
            <a:ext cx="8183880" cy="1051560"/>
          </a:xfrm>
        </p:spPr>
        <p:txBody>
          <a:bodyPr/>
          <a:lstStyle/>
          <a:p>
            <a:pPr algn="ctr"/>
            <a:r>
              <a:rPr lang="ar-EG" dirty="0" smtClean="0"/>
              <a:t>أسرار التعبير القرآنى</a:t>
            </a:r>
            <a:endParaRPr lang="ar-EG" dirty="0"/>
          </a:p>
        </p:txBody>
      </p:sp>
      <p:sp>
        <p:nvSpPr>
          <p:cNvPr id="2" name="Content Placeholder 1"/>
          <p:cNvSpPr>
            <a:spLocks noGrp="1"/>
          </p:cNvSpPr>
          <p:nvPr>
            <p:ph idx="1"/>
          </p:nvPr>
        </p:nvSpPr>
        <p:spPr>
          <a:xfrm>
            <a:off x="502920" y="1321308"/>
            <a:ext cx="8183880" cy="4187952"/>
          </a:xfrm>
        </p:spPr>
        <p:txBody>
          <a:bodyPr>
            <a:normAutofit fontScale="85000" lnSpcReduction="20000"/>
          </a:bodyPr>
          <a:lstStyle/>
          <a:p>
            <a:pPr algn="ctr"/>
            <a:r>
              <a:rPr lang="ar-EG" sz="3600" b="1" dirty="0" smtClean="0">
                <a:solidFill>
                  <a:srgbClr val="FF0000"/>
                </a:solidFill>
                <a:cs typeface="Traditional Arabic" panose="02010000000000000000" pitchFamily="2" charset="-78"/>
              </a:rPr>
              <a:t>أ-جانب الصوت والآداء.</a:t>
            </a:r>
          </a:p>
          <a:p>
            <a:r>
              <a:rPr lang="ar-EG" dirty="0" smtClean="0">
                <a:cs typeface="Traditional Arabic" panose="02010000000000000000" pitchFamily="2" charset="-78"/>
              </a:rPr>
              <a:t>خواص التلاوة:</a:t>
            </a:r>
          </a:p>
          <a:p>
            <a:pPr>
              <a:buNone/>
            </a:pPr>
            <a:r>
              <a:rPr lang="ar-EG" dirty="0" smtClean="0">
                <a:cs typeface="Traditional Arabic" panose="02010000000000000000" pitchFamily="2" charset="-78"/>
              </a:rPr>
              <a:t>التجويد: أن يأتى بالقرآءة مجودة الألفاظ:</a:t>
            </a:r>
          </a:p>
          <a:p>
            <a:pPr>
              <a:buFont typeface="Arial" pitchFamily="34" charset="0"/>
              <a:buChar char="•"/>
            </a:pPr>
            <a:r>
              <a:rPr lang="ar-EG" dirty="0" smtClean="0">
                <a:cs typeface="Traditional Arabic" panose="02010000000000000000" pitchFamily="2" charset="-78"/>
              </a:rPr>
              <a:t>تقويم الحروف</a:t>
            </a:r>
          </a:p>
          <a:p>
            <a:pPr>
              <a:buFont typeface="Arial" pitchFamily="34" charset="0"/>
              <a:buChar char="•"/>
            </a:pPr>
            <a:r>
              <a:rPr lang="ar-EG" dirty="0" smtClean="0">
                <a:cs typeface="Traditional Arabic" panose="02010000000000000000" pitchFamily="2" charset="-78"/>
              </a:rPr>
              <a:t>توفية جانب مستحق الحروف</a:t>
            </a:r>
          </a:p>
          <a:p>
            <a:pPr>
              <a:buFont typeface="Arial" pitchFamily="34" charset="0"/>
              <a:buChar char="•"/>
            </a:pPr>
            <a:r>
              <a:rPr lang="ar-EG" dirty="0" smtClean="0">
                <a:cs typeface="Traditional Arabic" panose="02010000000000000000" pitchFamily="2" charset="-78"/>
              </a:rPr>
              <a:t>من غير إفراط ولا تفريط</a:t>
            </a:r>
          </a:p>
          <a:p>
            <a:pPr>
              <a:buFont typeface="Arial" pitchFamily="34" charset="0"/>
              <a:buChar char="•"/>
            </a:pPr>
            <a:r>
              <a:rPr lang="ar-EG" dirty="0" smtClean="0">
                <a:cs typeface="Traditional Arabic" panose="02010000000000000000" pitchFamily="2" charset="-78"/>
              </a:rPr>
              <a:t>ولا تكلف ولا تعسف ولا تخليط</a:t>
            </a:r>
          </a:p>
          <a:p>
            <a:pPr>
              <a:buFont typeface="Arial" pitchFamily="34" charset="0"/>
              <a:buChar char="•"/>
            </a:pPr>
            <a:r>
              <a:rPr lang="ar-EG" dirty="0" smtClean="0">
                <a:cs typeface="Traditional Arabic" panose="02010000000000000000" pitchFamily="2" charset="-78"/>
              </a:rPr>
              <a:t>سالمة من تمضيغ اللسان</a:t>
            </a:r>
          </a:p>
          <a:p>
            <a:pPr>
              <a:buFont typeface="Arial" pitchFamily="34" charset="0"/>
              <a:buChar char="•"/>
            </a:pPr>
            <a:r>
              <a:rPr lang="ar-EG" dirty="0" smtClean="0">
                <a:cs typeface="Traditional Arabic" panose="02010000000000000000" pitchFamily="2" charset="-78"/>
              </a:rPr>
              <a:t>ومن تقعير الفم</a:t>
            </a:r>
          </a:p>
          <a:p>
            <a:pPr>
              <a:buFont typeface="Arial" pitchFamily="34" charset="0"/>
              <a:buChar char="•"/>
            </a:pPr>
            <a:r>
              <a:rPr lang="ar-EG" dirty="0" smtClean="0">
                <a:cs typeface="Traditional Arabic" panose="02010000000000000000" pitchFamily="2" charset="-78"/>
              </a:rPr>
              <a:t>ومن تعويج الفك</a:t>
            </a:r>
          </a:p>
          <a:p>
            <a:pPr>
              <a:buFont typeface="Arial" pitchFamily="34" charset="0"/>
              <a:buChar char="•"/>
            </a:pPr>
            <a:r>
              <a:rPr lang="ar-EG" dirty="0" smtClean="0">
                <a:cs typeface="Traditional Arabic" panose="02010000000000000000" pitchFamily="2" charset="-78"/>
              </a:rPr>
              <a:t>ومن تطنين الغنات </a:t>
            </a:r>
          </a:p>
          <a:p>
            <a:pPr>
              <a:buFont typeface="Arial" pitchFamily="34" charset="0"/>
              <a:buChar char="•"/>
            </a:pPr>
            <a:r>
              <a:rPr lang="ar-EG" dirty="0" smtClean="0">
                <a:cs typeface="Traditional Arabic" panose="02010000000000000000" pitchFamily="2" charset="-78"/>
              </a:rPr>
              <a:t>إلى غير ذلك مما تنفر عنه </a:t>
            </a:r>
            <a:r>
              <a:rPr lang="ar-EG" dirty="0" smtClean="0">
                <a:cs typeface="Traditional Arabic" panose="02010000000000000000" pitchFamily="2" charset="-78"/>
              </a:rPr>
              <a:t>الطباع، </a:t>
            </a:r>
            <a:r>
              <a:rPr lang="ar-EG" dirty="0" smtClean="0">
                <a:cs typeface="Traditional Arabic" panose="02010000000000000000" pitchFamily="2" charset="-78"/>
              </a:rPr>
              <a:t>وتمجه القلوب والأسماع. </a:t>
            </a: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2920" y="305159"/>
            <a:ext cx="8183880" cy="1051560"/>
          </a:xfrm>
        </p:spPr>
        <p:txBody>
          <a:bodyPr/>
          <a:lstStyle/>
          <a:p>
            <a:pPr algn="ctr"/>
            <a:r>
              <a:rPr lang="ar-EG" dirty="0" smtClean="0"/>
              <a:t>أسرار التعبير القرآنى</a:t>
            </a:r>
            <a:endParaRPr lang="ar-EG" dirty="0"/>
          </a:p>
        </p:txBody>
      </p:sp>
      <p:sp>
        <p:nvSpPr>
          <p:cNvPr id="2" name="Content Placeholder 1"/>
          <p:cNvSpPr>
            <a:spLocks noGrp="1"/>
          </p:cNvSpPr>
          <p:nvPr>
            <p:ph idx="1"/>
          </p:nvPr>
        </p:nvSpPr>
        <p:spPr>
          <a:xfrm>
            <a:off x="502920" y="1953768"/>
            <a:ext cx="8183880" cy="4187952"/>
          </a:xfrm>
        </p:spPr>
        <p:txBody>
          <a:bodyPr>
            <a:normAutofit/>
          </a:bodyPr>
          <a:lstStyle/>
          <a:p>
            <a:pPr algn="ctr"/>
            <a:r>
              <a:rPr lang="ar-EG" sz="2800" b="1" dirty="0" smtClean="0">
                <a:solidFill>
                  <a:srgbClr val="FF0000"/>
                </a:solidFill>
                <a:cs typeface="Traditional Arabic" panose="02010000000000000000" pitchFamily="2" charset="-78"/>
              </a:rPr>
              <a:t>ب- الفاصلة</a:t>
            </a:r>
          </a:p>
          <a:p>
            <a:r>
              <a:rPr lang="ar-EG" sz="2400" b="1" dirty="0" smtClean="0">
                <a:cs typeface="Traditional Arabic" panose="02010000000000000000" pitchFamily="2" charset="-78"/>
              </a:rPr>
              <a:t>الفاصلة هى كلمة آخر </a:t>
            </a:r>
            <a:r>
              <a:rPr lang="ar-EG" sz="2400" b="1" dirty="0" smtClean="0">
                <a:cs typeface="Traditional Arabic" panose="02010000000000000000" pitchFamily="2" charset="-78"/>
              </a:rPr>
              <a:t>الآية، </a:t>
            </a:r>
            <a:r>
              <a:rPr lang="ar-EG" sz="2400" b="1" dirty="0" smtClean="0">
                <a:cs typeface="Traditional Arabic" panose="02010000000000000000" pitchFamily="2" charset="-78"/>
              </a:rPr>
              <a:t>أو رأس الآية. وهى تقابل </a:t>
            </a:r>
            <a:r>
              <a:rPr lang="ar-EG" sz="2400" b="1" dirty="0" smtClean="0">
                <a:cs typeface="Traditional Arabic" panose="02010000000000000000" pitchFamily="2" charset="-78"/>
              </a:rPr>
              <a:t>القافية في الشعر  والسجعة في النثر</a:t>
            </a:r>
            <a:r>
              <a:rPr lang="ar-EG" sz="2400" b="1" dirty="0" smtClean="0">
                <a:cs typeface="Traditional Arabic" panose="02010000000000000000" pitchFamily="2" charset="-78"/>
              </a:rPr>
              <a:t>.</a:t>
            </a:r>
          </a:p>
          <a:p>
            <a:r>
              <a:rPr lang="ar-EG" sz="2400" b="1" dirty="0" smtClean="0">
                <a:cs typeface="Traditional Arabic" panose="02010000000000000000" pitchFamily="2" charset="-78"/>
              </a:rPr>
              <a:t>مسايرة لطبيعة </a:t>
            </a:r>
            <a:r>
              <a:rPr lang="ar-EG" sz="2400" b="1" dirty="0" smtClean="0">
                <a:cs typeface="Traditional Arabic" panose="02010000000000000000" pitchFamily="2" charset="-78"/>
              </a:rPr>
              <a:t>العرب في الترنم </a:t>
            </a:r>
            <a:r>
              <a:rPr lang="ar-EG" sz="2400" b="1" dirty="0" smtClean="0">
                <a:cs typeface="Traditional Arabic" panose="02010000000000000000" pitchFamily="2" charset="-78"/>
              </a:rPr>
              <a:t>والإنشاد ختمت كثير من الفواصل بالمد والنون:</a:t>
            </a:r>
          </a:p>
          <a:p>
            <a:pPr>
              <a:buNone/>
            </a:pPr>
            <a:r>
              <a:rPr lang="ar-EG" sz="2400" b="1" dirty="0" smtClean="0">
                <a:cs typeface="Traditional Arabic" panose="02010000000000000000" pitchFamily="2" charset="-78"/>
              </a:rPr>
              <a:t>  * البقرة (286آية): النون (192</a:t>
            </a:r>
            <a:r>
              <a:rPr lang="ar-EG" sz="2400" b="1" dirty="0" smtClean="0">
                <a:cs typeface="Traditional Arabic" panose="02010000000000000000" pitchFamily="2" charset="-78"/>
              </a:rPr>
              <a:t>)، </a:t>
            </a:r>
            <a:r>
              <a:rPr lang="ar-EG" sz="2400" b="1" dirty="0" smtClean="0">
                <a:cs typeface="Traditional Arabic" panose="02010000000000000000" pitchFamily="2" charset="-78"/>
              </a:rPr>
              <a:t>الميم (54)</a:t>
            </a:r>
          </a:p>
          <a:p>
            <a:pPr>
              <a:buNone/>
            </a:pPr>
            <a:r>
              <a:rPr lang="ar-EG" sz="2400" b="1" dirty="0" smtClean="0">
                <a:cs typeface="Traditional Arabic" panose="02010000000000000000" pitchFamily="2" charset="-78"/>
              </a:rPr>
              <a:t>   * النساء (176آية): الميم (56</a:t>
            </a:r>
            <a:r>
              <a:rPr lang="ar-EG" sz="2400" b="1" dirty="0" smtClean="0">
                <a:cs typeface="Traditional Arabic" panose="02010000000000000000" pitchFamily="2" charset="-78"/>
              </a:rPr>
              <a:t>)، </a:t>
            </a:r>
            <a:r>
              <a:rPr lang="ar-EG" sz="2400" b="1" dirty="0" smtClean="0">
                <a:cs typeface="Traditional Arabic" panose="02010000000000000000" pitchFamily="2" charset="-78"/>
              </a:rPr>
              <a:t>الراء (33</a:t>
            </a:r>
            <a:r>
              <a:rPr lang="ar-EG" sz="2400" b="1" dirty="0" smtClean="0">
                <a:cs typeface="Traditional Arabic" panose="02010000000000000000" pitchFamily="2" charset="-78"/>
              </a:rPr>
              <a:t>)، </a:t>
            </a:r>
            <a:r>
              <a:rPr lang="ar-EG" sz="2400" b="1" dirty="0" smtClean="0">
                <a:cs typeface="Traditional Arabic" panose="02010000000000000000" pitchFamily="2" charset="-78"/>
              </a:rPr>
              <a:t>اللام (28</a:t>
            </a:r>
            <a:r>
              <a:rPr lang="ar-EG" sz="2400" b="1" dirty="0" smtClean="0">
                <a:cs typeface="Traditional Arabic" panose="02010000000000000000" pitchFamily="2" charset="-78"/>
              </a:rPr>
              <a:t>)، </a:t>
            </a:r>
            <a:r>
              <a:rPr lang="ar-EG" sz="2400" b="1" dirty="0" smtClean="0">
                <a:cs typeface="Traditional Arabic" panose="02010000000000000000" pitchFamily="2" charset="-78"/>
              </a:rPr>
              <a:t>النون (17).</a:t>
            </a:r>
          </a:p>
          <a:p>
            <a:pPr algn="ctr"/>
            <a:endParaRPr lang="ar-EG" sz="3200" b="1" dirty="0">
              <a:solidFill>
                <a:srgbClr val="FF0000"/>
              </a:solidFill>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8438" y="-178039"/>
            <a:ext cx="8183880" cy="1051560"/>
          </a:xfrm>
        </p:spPr>
        <p:txBody>
          <a:bodyPr/>
          <a:lstStyle/>
          <a:p>
            <a:pPr algn="ctr"/>
            <a:r>
              <a:rPr lang="ar-EG" dirty="0" smtClean="0"/>
              <a:t>أسرار التعبير القرآنى</a:t>
            </a:r>
            <a:endParaRPr lang="ar-EG" dirty="0"/>
          </a:p>
        </p:txBody>
      </p:sp>
      <p:sp>
        <p:nvSpPr>
          <p:cNvPr id="2" name="Content Placeholder 1"/>
          <p:cNvSpPr>
            <a:spLocks noGrp="1"/>
          </p:cNvSpPr>
          <p:nvPr>
            <p:ph idx="1"/>
          </p:nvPr>
        </p:nvSpPr>
        <p:spPr>
          <a:xfrm>
            <a:off x="437478" y="1098445"/>
            <a:ext cx="8305800" cy="5148072"/>
          </a:xfrm>
        </p:spPr>
        <p:txBody>
          <a:bodyPr>
            <a:normAutofit fontScale="25000" lnSpcReduction="20000"/>
          </a:bodyPr>
          <a:lstStyle/>
          <a:p>
            <a:pPr>
              <a:buNone/>
            </a:pPr>
            <a:endParaRPr lang="ar-EG" b="1" dirty="0" smtClean="0">
              <a:solidFill>
                <a:srgbClr val="FF0000"/>
              </a:solidFill>
              <a:cs typeface="Traditional Arabic" panose="02010000000000000000" pitchFamily="2" charset="-78"/>
            </a:endParaRPr>
          </a:p>
          <a:p>
            <a:pPr>
              <a:buNone/>
            </a:pPr>
            <a:endParaRPr lang="ar-EG" b="1" dirty="0" smtClean="0">
              <a:solidFill>
                <a:srgbClr val="FF0000"/>
              </a:solidFill>
              <a:cs typeface="Traditional Arabic" panose="02010000000000000000" pitchFamily="2" charset="-78"/>
            </a:endParaRPr>
          </a:p>
          <a:p>
            <a:pPr algn="ctr">
              <a:buNone/>
            </a:pPr>
            <a:r>
              <a:rPr lang="ar-EG" sz="11200" b="1" dirty="0" smtClean="0">
                <a:solidFill>
                  <a:srgbClr val="FF0000"/>
                </a:solidFill>
                <a:cs typeface="Traditional Arabic" panose="02010000000000000000" pitchFamily="2" charset="-78"/>
              </a:rPr>
              <a:t>خروج عن النمط العادى مراعاة للفاصلة</a:t>
            </a:r>
          </a:p>
          <a:p>
            <a:pPr>
              <a:buNone/>
            </a:pPr>
            <a:r>
              <a:rPr lang="ar-EG" sz="9600" b="1" dirty="0" smtClean="0">
                <a:solidFill>
                  <a:schemeClr val="accent5">
                    <a:lumMod val="75000"/>
                  </a:schemeClr>
                </a:solidFill>
                <a:cs typeface="Traditional Arabic" panose="02010000000000000000" pitchFamily="2" charset="-78"/>
              </a:rPr>
              <a:t>التقديم والتأخير لأجل الفاصلة:</a:t>
            </a:r>
          </a:p>
          <a:p>
            <a:pPr>
              <a:buNone/>
            </a:pPr>
            <a:endParaRPr lang="ar-EG" sz="9600" b="1" dirty="0" smtClean="0">
              <a:cs typeface="Traditional Arabic" panose="02010000000000000000" pitchFamily="2" charset="-78"/>
            </a:endParaRPr>
          </a:p>
          <a:p>
            <a:pPr>
              <a:buNone/>
            </a:pPr>
            <a:r>
              <a:rPr lang="ar-EG" sz="9600" b="1" dirty="0" smtClean="0">
                <a:cs typeface="Traditional Arabic" panose="02010000000000000000" pitchFamily="2" charset="-78"/>
              </a:rPr>
              <a:t> {فَأُلْقِيَ السَّحَرَةُ سُجَّداً قَالُوا آمَنَّا بِرَبِّ هَارُونَ وَمُوسَى }طه70</a:t>
            </a:r>
          </a:p>
          <a:p>
            <a:pPr>
              <a:buNone/>
            </a:pPr>
            <a:r>
              <a:rPr lang="ar-EG" sz="9600" b="1" dirty="0" smtClean="0">
                <a:cs typeface="Traditional Arabic" panose="02010000000000000000" pitchFamily="2" charset="-78"/>
              </a:rPr>
              <a:t> {رَبِّ مُوسَى وَهَارُونَ }الشعراء48</a:t>
            </a:r>
          </a:p>
          <a:p>
            <a:pPr>
              <a:buNone/>
            </a:pPr>
            <a:r>
              <a:rPr lang="ar-EG" sz="9600" b="1" dirty="0" smtClean="0">
                <a:cs typeface="Traditional Arabic" panose="02010000000000000000" pitchFamily="2" charset="-78"/>
              </a:rPr>
              <a:t> {وَإِنَّ لَنَا لَلْآخِرَةَ وَالْأُولَى }الليل13</a:t>
            </a:r>
            <a:endParaRPr lang="ar-EG" sz="9600" b="1" dirty="0" smtClean="0">
              <a:solidFill>
                <a:schemeClr val="accent5">
                  <a:lumMod val="75000"/>
                </a:schemeClr>
              </a:solidFill>
              <a:cs typeface="Traditional Arabic" panose="02010000000000000000" pitchFamily="2" charset="-78"/>
            </a:endParaRPr>
          </a:p>
          <a:p>
            <a:pPr>
              <a:buNone/>
            </a:pPr>
            <a:r>
              <a:rPr lang="ar-EG" sz="9600" b="1" dirty="0" smtClean="0">
                <a:solidFill>
                  <a:schemeClr val="accent5">
                    <a:lumMod val="75000"/>
                  </a:schemeClr>
                </a:solidFill>
                <a:cs typeface="Traditional Arabic" panose="02010000000000000000" pitchFamily="2" charset="-78"/>
              </a:rPr>
              <a:t>زيادة  حرف لأجل الفاصلة:</a:t>
            </a:r>
          </a:p>
          <a:p>
            <a:pPr>
              <a:buNone/>
            </a:pPr>
            <a:r>
              <a:rPr lang="ar-EG" sz="9600" b="1" dirty="0" smtClean="0">
                <a:cs typeface="Traditional Arabic" panose="02010000000000000000" pitchFamily="2" charset="-78"/>
              </a:rPr>
              <a:t>  {وَتَظُنُّونَ بِاللَّهِ </a:t>
            </a:r>
            <a:r>
              <a:rPr lang="ar-EG" sz="9600" b="1" dirty="0" smtClean="0">
                <a:solidFill>
                  <a:srgbClr val="FF0000"/>
                </a:solidFill>
                <a:cs typeface="Traditional Arabic" panose="02010000000000000000" pitchFamily="2" charset="-78"/>
              </a:rPr>
              <a:t>الظُّنُونَا </a:t>
            </a:r>
            <a:r>
              <a:rPr lang="ar-EG" sz="9600" b="1" dirty="0" smtClean="0">
                <a:cs typeface="Traditional Arabic" panose="02010000000000000000" pitchFamily="2" charset="-78"/>
              </a:rPr>
              <a:t>}الأحزاب10</a:t>
            </a:r>
          </a:p>
          <a:p>
            <a:pPr>
              <a:buNone/>
            </a:pPr>
            <a:r>
              <a:rPr lang="ar-EG" sz="9600" b="1" dirty="0" smtClean="0">
                <a:cs typeface="Traditional Arabic" panose="02010000000000000000" pitchFamily="2" charset="-78"/>
              </a:rPr>
              <a:t> {وَأَطَعْنَا </a:t>
            </a:r>
            <a:r>
              <a:rPr lang="ar-EG" sz="9600" b="1" dirty="0" smtClean="0">
                <a:solidFill>
                  <a:srgbClr val="FF0000"/>
                </a:solidFill>
                <a:cs typeface="Traditional Arabic" panose="02010000000000000000" pitchFamily="2" charset="-78"/>
              </a:rPr>
              <a:t>الرَّسُولَا</a:t>
            </a:r>
            <a:r>
              <a:rPr lang="ar-EG" sz="9600" b="1" dirty="0" smtClean="0">
                <a:cs typeface="Traditional Arabic" panose="02010000000000000000" pitchFamily="2" charset="-78"/>
              </a:rPr>
              <a:t> }الأحزاب66</a:t>
            </a:r>
          </a:p>
          <a:p>
            <a:pPr>
              <a:buNone/>
            </a:pPr>
            <a:r>
              <a:rPr lang="ar-EG" sz="9600" b="1" dirty="0" smtClean="0">
                <a:cs typeface="Traditional Arabic" panose="02010000000000000000" pitchFamily="2" charset="-78"/>
              </a:rPr>
              <a:t> فَأُمُّهُ هَاوِيَةٌ{9} وَمَا أَدْرَاكَ مَا </a:t>
            </a:r>
            <a:r>
              <a:rPr lang="ar-EG" sz="9600" b="1" dirty="0" smtClean="0">
                <a:solidFill>
                  <a:srgbClr val="FF0000"/>
                </a:solidFill>
                <a:cs typeface="Traditional Arabic" panose="02010000000000000000" pitchFamily="2" charset="-78"/>
              </a:rPr>
              <a:t>هِيَهْ</a:t>
            </a:r>
            <a:r>
              <a:rPr lang="ar-EG" sz="9600" b="1" dirty="0" smtClean="0">
                <a:cs typeface="Traditional Arabic" panose="02010000000000000000" pitchFamily="2" charset="-78"/>
              </a:rPr>
              <a:t>{10} نَارٌ حَامِيَةٌ{11} القارعة9-11</a:t>
            </a:r>
          </a:p>
          <a:p>
            <a:pPr>
              <a:buNone/>
            </a:pPr>
            <a:r>
              <a:rPr lang="ar-EG" sz="9600" b="1" dirty="0" smtClean="0">
                <a:solidFill>
                  <a:srgbClr val="002060"/>
                </a:solidFill>
                <a:cs typeface="Traditional Arabic" panose="02010000000000000000" pitchFamily="2" charset="-78"/>
              </a:rPr>
              <a:t>حذف ياء العلة:</a:t>
            </a:r>
          </a:p>
          <a:p>
            <a:pPr>
              <a:buNone/>
            </a:pPr>
            <a:r>
              <a:rPr lang="ar-EG" sz="9600" b="1" dirty="0" smtClean="0">
                <a:cs typeface="Traditional Arabic" panose="02010000000000000000" pitchFamily="2" charset="-78"/>
              </a:rPr>
              <a:t> {وَاللَّيْلِ إِذَا يَسْرِ }الفجر4</a:t>
            </a:r>
          </a:p>
          <a:p>
            <a:pPr>
              <a:buNone/>
            </a:pPr>
            <a:r>
              <a:rPr lang="ar-EG" sz="9600" b="1" dirty="0" smtClean="0">
                <a:cs typeface="Traditional Arabic" panose="02010000000000000000" pitchFamily="2" charset="-78"/>
              </a:rPr>
              <a:t> {وَثَمُودَ الَّذِينَ جَابُوا الصَّخْرَ </a:t>
            </a:r>
            <a:r>
              <a:rPr lang="ar-EG" sz="9600" b="1" dirty="0" smtClean="0">
                <a:solidFill>
                  <a:srgbClr val="FF0000"/>
                </a:solidFill>
                <a:cs typeface="Traditional Arabic" panose="02010000000000000000" pitchFamily="2" charset="-78"/>
              </a:rPr>
              <a:t>بِالْوَادِ</a:t>
            </a:r>
            <a:r>
              <a:rPr lang="ar-EG" sz="9600" b="1" dirty="0" smtClean="0">
                <a:cs typeface="Traditional Arabic" panose="02010000000000000000" pitchFamily="2" charset="-78"/>
              </a:rPr>
              <a:t> }</a:t>
            </a:r>
            <a:r>
              <a:rPr lang="ar-EG" sz="9600" b="1" dirty="0" smtClean="0">
                <a:cs typeface="Traditional Arabic" panose="02010000000000000000" pitchFamily="2" charset="-78"/>
              </a:rPr>
              <a:t>الفجر9</a:t>
            </a:r>
            <a:r>
              <a:rPr lang="ar-EG" b="1" dirty="0" smtClean="0">
                <a:solidFill>
                  <a:srgbClr val="FF0000"/>
                </a:solidFill>
                <a:cs typeface="Traditional Arabic" panose="02010000000000000000" pitchFamily="2" charset="-78"/>
              </a:rPr>
              <a:t>ن</a:t>
            </a:r>
            <a:endParaRPr lang="ar-EG" b="1" dirty="0">
              <a:solidFill>
                <a:schemeClr val="accent5">
                  <a:lumMod val="75000"/>
                </a:schemeClr>
              </a:solidFill>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1460" y="-76200"/>
            <a:ext cx="8183880" cy="1051560"/>
          </a:xfrm>
        </p:spPr>
        <p:txBody>
          <a:bodyPr/>
          <a:lstStyle/>
          <a:p>
            <a:pPr algn="ctr"/>
            <a:r>
              <a:rPr lang="ar-EG" dirty="0" smtClean="0"/>
              <a:t>أسرار التعبير القرآنى</a:t>
            </a:r>
            <a:endParaRPr lang="ar-EG" dirty="0"/>
          </a:p>
        </p:txBody>
      </p:sp>
      <p:sp>
        <p:nvSpPr>
          <p:cNvPr id="2" name="Content Placeholder 1"/>
          <p:cNvSpPr>
            <a:spLocks noGrp="1"/>
          </p:cNvSpPr>
          <p:nvPr>
            <p:ph idx="1"/>
          </p:nvPr>
        </p:nvSpPr>
        <p:spPr>
          <a:xfrm>
            <a:off x="502920" y="1143000"/>
            <a:ext cx="8183880" cy="4187952"/>
          </a:xfrm>
        </p:spPr>
        <p:txBody>
          <a:bodyPr>
            <a:normAutofit fontScale="92500" lnSpcReduction="10000"/>
          </a:bodyPr>
          <a:lstStyle/>
          <a:p>
            <a:pPr algn="ctr"/>
            <a:r>
              <a:rPr lang="ar-EG" sz="2400" b="1" dirty="0" smtClean="0">
                <a:solidFill>
                  <a:srgbClr val="FF0000"/>
                </a:solidFill>
                <a:cs typeface="Traditional Arabic" panose="02010000000000000000" pitchFamily="2" charset="-78"/>
              </a:rPr>
              <a:t>خروج عن النمط العادى مراعاة للفاصلة</a:t>
            </a:r>
          </a:p>
          <a:p>
            <a:r>
              <a:rPr lang="ar-EG" sz="2400" b="1" dirty="0" smtClean="0">
                <a:solidFill>
                  <a:srgbClr val="002060"/>
                </a:solidFill>
                <a:cs typeface="Traditional Arabic" panose="02010000000000000000" pitchFamily="2" charset="-78"/>
              </a:rPr>
              <a:t>صرف الممنوع من الصرف:</a:t>
            </a:r>
          </a:p>
          <a:p>
            <a:pPr>
              <a:buNone/>
            </a:pPr>
            <a:r>
              <a:rPr lang="ar-EG" sz="2400" dirty="0" smtClean="0">
                <a:cs typeface="Traditional Arabic" panose="02010000000000000000" pitchFamily="2" charset="-78"/>
              </a:rPr>
              <a:t> {وَيُطَافُ عَلَيْهِم بِآنِيَةٍ مِّن فِضَّةٍ وَأَكْوَابٍ كَانَتْ قَوَارِيرَا }الإنسان15</a:t>
            </a:r>
          </a:p>
          <a:p>
            <a:pPr>
              <a:buNone/>
            </a:pPr>
            <a:r>
              <a:rPr lang="ar-EG" sz="2400" b="1" dirty="0" smtClean="0">
                <a:solidFill>
                  <a:srgbClr val="002060"/>
                </a:solidFill>
                <a:cs typeface="Traditional Arabic" panose="02010000000000000000" pitchFamily="2" charset="-78"/>
              </a:rPr>
              <a:t>حذف كاف الضمير:</a:t>
            </a:r>
          </a:p>
          <a:p>
            <a:pPr>
              <a:buNone/>
            </a:pPr>
            <a:r>
              <a:rPr lang="ar-EG" sz="2400" b="1" dirty="0" smtClean="0">
                <a:solidFill>
                  <a:srgbClr val="002060"/>
                </a:solidFill>
                <a:cs typeface="Traditional Arabic" panose="02010000000000000000" pitchFamily="2" charset="-78"/>
              </a:rPr>
              <a:t> </a:t>
            </a:r>
            <a:r>
              <a:rPr lang="ar-EG" sz="2400" dirty="0" smtClean="0">
                <a:cs typeface="Traditional Arabic" panose="02010000000000000000" pitchFamily="2" charset="-78"/>
              </a:rPr>
              <a:t>{مَا وَدَّعَكَ رَبُّكَ وَمَا قَلَى }الضحى3</a:t>
            </a:r>
          </a:p>
          <a:p>
            <a:pPr>
              <a:buNone/>
            </a:pPr>
            <a:r>
              <a:rPr lang="ar-EG" sz="2400" dirty="0" smtClean="0">
                <a:cs typeface="Traditional Arabic" panose="02010000000000000000" pitchFamily="2" charset="-78"/>
              </a:rPr>
              <a:t>إ</a:t>
            </a:r>
            <a:r>
              <a:rPr lang="ar-EG" sz="2400" b="1" dirty="0" smtClean="0">
                <a:solidFill>
                  <a:srgbClr val="002060"/>
                </a:solidFill>
                <a:cs typeface="Traditional Arabic" panose="02010000000000000000" pitchFamily="2" charset="-78"/>
              </a:rPr>
              <a:t>فراد ما أصله الجمع</a:t>
            </a:r>
          </a:p>
          <a:p>
            <a:pPr>
              <a:buNone/>
            </a:pPr>
            <a:r>
              <a:rPr lang="ar-EG" sz="2400" dirty="0" smtClean="0">
                <a:cs typeface="Traditional Arabic" panose="02010000000000000000" pitchFamily="2" charset="-78"/>
              </a:rPr>
              <a:t> {إِنَّ الْمُتَّقِينَ فِي جَنَّاتٍ وَنَهَرٍ }القمر54</a:t>
            </a:r>
          </a:p>
          <a:p>
            <a:pPr>
              <a:buNone/>
            </a:pPr>
            <a:r>
              <a:rPr lang="ar-EG" sz="2400" dirty="0" smtClean="0">
                <a:cs typeface="Traditional Arabic" panose="02010000000000000000" pitchFamily="2" charset="-78"/>
              </a:rPr>
              <a:t> {لاَّ بَيْعٌ فِيهِ وَلاَ خِلاَلٌ }إبراهيم31</a:t>
            </a:r>
          </a:p>
          <a:p>
            <a:pPr>
              <a:buNone/>
            </a:pPr>
            <a:r>
              <a:rPr lang="ar-EG" sz="2400" b="1" dirty="0" smtClean="0">
                <a:solidFill>
                  <a:srgbClr val="002060"/>
                </a:solidFill>
                <a:cs typeface="Traditional Arabic" panose="02010000000000000000" pitchFamily="2" charset="-78"/>
              </a:rPr>
              <a:t>العدول عن صيغة الماضى إلى الاستقبال:</a:t>
            </a:r>
          </a:p>
          <a:p>
            <a:pPr>
              <a:buNone/>
            </a:pPr>
            <a:r>
              <a:rPr lang="ar-EG" sz="2400" b="1" dirty="0" smtClean="0">
                <a:cs typeface="Traditional Arabic" panose="02010000000000000000" pitchFamily="2" charset="-78"/>
              </a:rPr>
              <a:t> {فَفَرِيقاً كَذَّبْتُمْ وَفَرِيقاً تَقْتُلُونَ }البقرة87</a:t>
            </a:r>
          </a:p>
          <a:p>
            <a:pPr>
              <a:buNone/>
            </a:pPr>
            <a:r>
              <a:rPr lang="ar-EG" sz="2400" b="1" dirty="0" smtClean="0">
                <a:cs typeface="Traditional Arabic" panose="02010000000000000000" pitchFamily="2" charset="-78"/>
              </a:rPr>
              <a:t>تفضيل بعض القراءات</a:t>
            </a:r>
          </a:p>
          <a:p>
            <a:pPr>
              <a:buNone/>
            </a:pPr>
            <a:r>
              <a:rPr lang="ar-EG" sz="2400" b="1" dirty="0" smtClean="0">
                <a:cs typeface="Traditional Arabic" panose="02010000000000000000" pitchFamily="2" charset="-78"/>
              </a:rPr>
              <a:t>((أإذا كنا عظاما ناخرة)) بدلا من نخره</a:t>
            </a:r>
            <a:endParaRPr lang="ar-EG" sz="2400" b="1"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smtClean="0"/>
              <a:t>من بلاغة </a:t>
            </a:r>
            <a:r>
              <a:rPr lang="ar-EG" dirty="0" smtClean="0"/>
              <a:t>القرآن</a:t>
            </a:r>
            <a:endParaRPr lang="ar-EG" dirty="0"/>
          </a:p>
        </p:txBody>
      </p:sp>
      <p:sp>
        <p:nvSpPr>
          <p:cNvPr id="3" name="Content Placeholder 2"/>
          <p:cNvSpPr>
            <a:spLocks noGrp="1"/>
          </p:cNvSpPr>
          <p:nvPr>
            <p:ph idx="1"/>
          </p:nvPr>
        </p:nvSpPr>
        <p:spPr/>
        <p:txBody>
          <a:bodyPr/>
          <a:lstStyle/>
          <a:p>
            <a:pPr algn="just"/>
            <a:r>
              <a:rPr lang="ar-EG" b="1" dirty="0" smtClean="0">
                <a:cs typeface="Traditional Arabic" panose="02010000000000000000" pitchFamily="2" charset="-78"/>
              </a:rPr>
              <a:t> وكتاب الله تعالى لو نزعت منه </a:t>
            </a:r>
            <a:r>
              <a:rPr lang="ar-EG" b="1" dirty="0" smtClean="0">
                <a:cs typeface="Traditional Arabic" panose="02010000000000000000" pitchFamily="2" charset="-78"/>
              </a:rPr>
              <a:t>لفظة، </a:t>
            </a:r>
            <a:r>
              <a:rPr lang="ar-EG" b="1" dirty="0" smtClean="0">
                <a:cs typeface="Traditional Arabic" panose="02010000000000000000" pitchFamily="2" charset="-78"/>
              </a:rPr>
              <a:t>ثم أدير لسان العرب على لفظة غيرها لم يوجد.</a:t>
            </a:r>
          </a:p>
          <a:p>
            <a:pPr algn="just">
              <a:buNone/>
            </a:pPr>
            <a:endParaRPr lang="ar-EG" b="1" dirty="0" smtClean="0">
              <a:cs typeface="Traditional Arabic" panose="02010000000000000000" pitchFamily="2" charset="-78"/>
            </a:endParaRPr>
          </a:p>
          <a:p>
            <a:pPr algn="just"/>
            <a:r>
              <a:rPr lang="ar-EG" b="1" dirty="0" smtClean="0">
                <a:cs typeface="Traditional Arabic" panose="02010000000000000000" pitchFamily="2" charset="-78"/>
              </a:rPr>
              <a:t>{وَقِيلَ يَا أَرْضُ ابْلَعِي مَاءكِ وَيَا سَمَاء أَقْلِعِي وَغِيضَ الْمَاء وَقُضِيَ الأَمْرُ وَاسْتَوَتْ عَلَى الْجُودِيِّ وَقِيلَ بُعْداً لِّلْقَوْمِ الظَّالِمِينَ }هود44</a:t>
            </a:r>
            <a:endParaRPr lang="ar-EG" b="1"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308729"/>
            <a:ext cx="866285" cy="583969"/>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50838" y="173736"/>
            <a:ext cx="8183880" cy="1082040"/>
          </a:xfrm>
        </p:spPr>
        <p:txBody>
          <a:bodyPr/>
          <a:lstStyle/>
          <a:p>
            <a:pPr algn="ctr"/>
            <a:r>
              <a:rPr lang="ar-EG" dirty="0" smtClean="0"/>
              <a:t>أسرار التعبير القرآنى</a:t>
            </a:r>
            <a:endParaRPr lang="ar-EG" dirty="0"/>
          </a:p>
        </p:txBody>
      </p:sp>
      <p:sp>
        <p:nvSpPr>
          <p:cNvPr id="2" name="Content Placeholder 1"/>
          <p:cNvSpPr>
            <a:spLocks noGrp="1"/>
          </p:cNvSpPr>
          <p:nvPr>
            <p:ph idx="1"/>
          </p:nvPr>
        </p:nvSpPr>
        <p:spPr>
          <a:xfrm>
            <a:off x="502920" y="1524000"/>
            <a:ext cx="8183880" cy="4187952"/>
          </a:xfrm>
        </p:spPr>
        <p:txBody>
          <a:bodyPr>
            <a:normAutofit lnSpcReduction="10000"/>
          </a:bodyPr>
          <a:lstStyle/>
          <a:p>
            <a:pPr algn="ctr"/>
            <a:r>
              <a:rPr lang="ar-EG" b="1" dirty="0" smtClean="0">
                <a:solidFill>
                  <a:srgbClr val="FF0000"/>
                </a:solidFill>
                <a:cs typeface="Traditional Arabic" panose="02010000000000000000" pitchFamily="2" charset="-78"/>
              </a:rPr>
              <a:t>وفى الفاصلة حكم</a:t>
            </a:r>
          </a:p>
          <a:p>
            <a:r>
              <a:rPr lang="ar-EG" sz="2400" b="1" dirty="0" smtClean="0">
                <a:cs typeface="Traditional Arabic" panose="02010000000000000000" pitchFamily="2" charset="-78"/>
              </a:rPr>
              <a:t>حذف كاف </a:t>
            </a:r>
            <a:r>
              <a:rPr lang="ar-EG" sz="2400" b="1" dirty="0" smtClean="0">
                <a:cs typeface="Traditional Arabic" panose="02010000000000000000" pitchFamily="2" charset="-78"/>
              </a:rPr>
              <a:t>الضمير في سورة </a:t>
            </a:r>
            <a:r>
              <a:rPr lang="ar-EG" sz="2400" b="1" dirty="0" err="1" smtClean="0">
                <a:cs typeface="Traditional Arabic" panose="02010000000000000000" pitchFamily="2" charset="-78"/>
              </a:rPr>
              <a:t>الضحىلتجنب</a:t>
            </a:r>
            <a:r>
              <a:rPr lang="ar-EG" sz="2400" b="1" dirty="0" smtClean="0">
                <a:cs typeface="Traditional Arabic" panose="02010000000000000000" pitchFamily="2" charset="-78"/>
              </a:rPr>
              <a:t> </a:t>
            </a:r>
            <a:r>
              <a:rPr lang="ar-EG" sz="2400" b="1" dirty="0" smtClean="0">
                <a:cs typeface="Traditional Arabic" panose="02010000000000000000" pitchFamily="2" charset="-78"/>
              </a:rPr>
              <a:t>خطابه في موقف </a:t>
            </a:r>
            <a:r>
              <a:rPr lang="ar-EG" sz="2400" b="1" dirty="0" smtClean="0">
                <a:cs typeface="Traditional Arabic" panose="02010000000000000000" pitchFamily="2" charset="-78"/>
              </a:rPr>
              <a:t>الإيناس بصريح القول: وما قلاك</a:t>
            </a:r>
          </a:p>
          <a:p>
            <a:r>
              <a:rPr lang="ar-EG" sz="2400" b="1" dirty="0" smtClean="0">
                <a:cs typeface="Traditional Arabic" panose="02010000000000000000" pitchFamily="2" charset="-78"/>
              </a:rPr>
              <a:t>التقديم </a:t>
            </a:r>
            <a:r>
              <a:rPr lang="ar-EG" sz="2400" b="1" dirty="0" smtClean="0">
                <a:cs typeface="Traditional Arabic" panose="02010000000000000000" pitchFamily="2" charset="-78"/>
              </a:rPr>
              <a:t>والتأخير في قوله </a:t>
            </a:r>
            <a:r>
              <a:rPr lang="ar-EG" sz="2400" b="1" dirty="0" smtClean="0">
                <a:cs typeface="Traditional Arabic" panose="02010000000000000000" pitchFamily="2" charset="-78"/>
              </a:rPr>
              <a:t>تعالى: {إِنَّ عَلَيْنَا لَلْهُدَى } {وَإِنَّ لَنَا لَلْآخِرَةَ وَالْأُولَى }الليل12-13لأن الكلام </a:t>
            </a:r>
            <a:r>
              <a:rPr lang="ar-EG" sz="2400" b="1" dirty="0" smtClean="0">
                <a:cs typeface="Traditional Arabic" panose="02010000000000000000" pitchFamily="2" charset="-78"/>
              </a:rPr>
              <a:t>جاء في سياق </a:t>
            </a:r>
            <a:r>
              <a:rPr lang="ar-EG" sz="2400" b="1" dirty="0" smtClean="0">
                <a:cs typeface="Traditional Arabic" panose="02010000000000000000" pitchFamily="2" charset="-78"/>
              </a:rPr>
              <a:t>البشرى والوعيد إذ الآخرة  خيرأبقى</a:t>
            </a:r>
          </a:p>
          <a:p>
            <a:r>
              <a:rPr lang="ar-EG" sz="2400" b="1" dirty="0" smtClean="0">
                <a:cs typeface="Traditional Arabic" panose="02010000000000000000" pitchFamily="2" charset="-78"/>
              </a:rPr>
              <a:t>تغيير النمط</a:t>
            </a:r>
          </a:p>
          <a:p>
            <a:r>
              <a:rPr lang="ar-EG" sz="2400" b="1" dirty="0" smtClean="0">
                <a:cs typeface="Traditional Arabic" panose="02010000000000000000" pitchFamily="2" charset="-78"/>
              </a:rPr>
              <a:t> القرآنى: {قَالُوا يَا مُوسَى إِمَّا أَن تُلْقِيَ وَإِمَّا أَن نَّكُونَ أَوَّلَ مَنْ أَلْقَى }</a:t>
            </a:r>
            <a:r>
              <a:rPr lang="ar-EG" sz="2400" b="1" dirty="0" smtClean="0">
                <a:cs typeface="Traditional Arabic" panose="02010000000000000000" pitchFamily="2" charset="-78"/>
              </a:rPr>
              <a:t>طه65، </a:t>
            </a:r>
            <a:r>
              <a:rPr lang="ar-EG" sz="2400" b="1" dirty="0" smtClean="0">
                <a:cs typeface="Traditional Arabic" panose="02010000000000000000" pitchFamily="2" charset="-78"/>
              </a:rPr>
              <a:t>لتصوير ثقة السحرة وعدم خوفهم.</a:t>
            </a:r>
          </a:p>
          <a:p>
            <a:r>
              <a:rPr lang="ar-EG" sz="2400" b="1" dirty="0" smtClean="0">
                <a:cs typeface="Traditional Arabic" panose="02010000000000000000" pitchFamily="2" charset="-78"/>
              </a:rPr>
              <a:t>التماثل في الحروف</a:t>
            </a:r>
            <a:r>
              <a:rPr lang="ar-EG" sz="2400" b="1" dirty="0" smtClean="0">
                <a:cs typeface="Traditional Arabic" panose="02010000000000000000" pitchFamily="2" charset="-78"/>
              </a:rPr>
              <a:t>: والطور /وكتاب مسطور</a:t>
            </a:r>
            <a:r>
              <a:rPr lang="ar-EG" sz="2400" b="1" dirty="0" smtClean="0">
                <a:cs typeface="Traditional Arabic" panose="02010000000000000000" pitchFamily="2" charset="-78"/>
              </a:rPr>
              <a:t>/ في رق </a:t>
            </a:r>
            <a:r>
              <a:rPr lang="ar-EG" sz="2400" b="1" dirty="0" smtClean="0">
                <a:cs typeface="Traditional Arabic" panose="02010000000000000000" pitchFamily="2" charset="-78"/>
              </a:rPr>
              <a:t>منشور/</a:t>
            </a:r>
          </a:p>
          <a:p>
            <a:r>
              <a:rPr lang="ar-EG" sz="2400" b="1" dirty="0" smtClean="0">
                <a:cs typeface="Traditional Arabic" panose="02010000000000000000" pitchFamily="2" charset="-78"/>
              </a:rPr>
              <a:t>والفجر/وليال عشر/والشفع والوتر/</a:t>
            </a:r>
          </a:p>
          <a:p>
            <a:r>
              <a:rPr lang="ar-EG" sz="2400" b="1" dirty="0" smtClean="0">
                <a:cs typeface="Traditional Arabic" panose="02010000000000000000" pitchFamily="2" charset="-78"/>
              </a:rPr>
              <a:t>صور شتى</a:t>
            </a:r>
            <a:endParaRPr lang="ar-EG" sz="2400" b="1"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EG" b="1" dirty="0" smtClean="0">
                <a:solidFill>
                  <a:srgbClr val="FF0000"/>
                </a:solidFill>
              </a:rPr>
              <a:t>مناسبة خواتيم الآيات لمضمونها</a:t>
            </a:r>
            <a:endParaRPr lang="ar-EG" b="1" dirty="0">
              <a:solidFill>
                <a:srgbClr val="FF0000"/>
              </a:solidFill>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84991" y="106321"/>
            <a:ext cx="8183880" cy="1051560"/>
          </a:xfrm>
        </p:spPr>
        <p:txBody>
          <a:bodyPr/>
          <a:lstStyle/>
          <a:p>
            <a:pPr algn="ctr"/>
            <a:r>
              <a:rPr lang="ar-EG" dirty="0" smtClean="0">
                <a:solidFill>
                  <a:srgbClr val="FF0000"/>
                </a:solidFill>
              </a:rPr>
              <a:t>فواصل مباشرة</a:t>
            </a:r>
            <a:endParaRPr lang="ar-EG" dirty="0">
              <a:solidFill>
                <a:srgbClr val="FF0000"/>
              </a:solidFill>
            </a:endParaRPr>
          </a:p>
        </p:txBody>
      </p:sp>
      <p:sp>
        <p:nvSpPr>
          <p:cNvPr id="2" name="Content Placeholder 1"/>
          <p:cNvSpPr>
            <a:spLocks noGrp="1"/>
          </p:cNvSpPr>
          <p:nvPr>
            <p:ph idx="1"/>
          </p:nvPr>
        </p:nvSpPr>
        <p:spPr>
          <a:xfrm>
            <a:off x="502920" y="1600200"/>
            <a:ext cx="8183880" cy="4187952"/>
          </a:xfrm>
        </p:spPr>
        <p:txBody>
          <a:bodyPr>
            <a:noAutofit/>
          </a:bodyPr>
          <a:lstStyle/>
          <a:p>
            <a:pPr>
              <a:buNone/>
            </a:pPr>
            <a:r>
              <a:rPr lang="ar-EG" sz="4000" b="1" dirty="0" smtClean="0">
                <a:solidFill>
                  <a:srgbClr val="FF0000"/>
                </a:solidFill>
                <a:cs typeface="Traditional Arabic" panose="02010000000000000000" pitchFamily="2" charset="-78"/>
              </a:rPr>
              <a:t> </a:t>
            </a:r>
            <a:r>
              <a:rPr lang="ar-EG" b="1" dirty="0" smtClean="0">
                <a:cs typeface="Traditional Arabic" panose="02010000000000000000" pitchFamily="2" charset="-78"/>
              </a:rPr>
              <a:t>{لَّـكِنِ اللّهُ يَشْهَدُ بِمَا أَنزَلَ إِلَيْكَ أَنزَلَهُ بِعِلْمِهِ وَالْمَلآئِكَةُ يَشْهَدُونَ وَكَفَى بِاللّهِ شَهِيداً }النساء166</a:t>
            </a:r>
          </a:p>
          <a:p>
            <a:pPr>
              <a:buNone/>
            </a:pPr>
            <a:r>
              <a:rPr lang="ar-EG" b="1" dirty="0" smtClean="0">
                <a:cs typeface="Traditional Arabic" panose="02010000000000000000" pitchFamily="2" charset="-78"/>
              </a:rPr>
              <a:t> {رَبَّنَا لاَ تُزِغْ قُلُوبَنَا بَعْدَ إِذْ هَدَيْتَنَا وَهَبْ لَنَا مِن لَّدُنكَ رَحْمَةً إِنَّكَ أَنتَ الْوَهَّابُ }آل عمران8</a:t>
            </a:r>
          </a:p>
          <a:p>
            <a:pPr>
              <a:buNone/>
            </a:pPr>
            <a:r>
              <a:rPr lang="ar-EG" b="1" dirty="0" smtClean="0">
                <a:cs typeface="Traditional Arabic" panose="02010000000000000000" pitchFamily="2" charset="-78"/>
              </a:rPr>
              <a:t> {انظُرْ كَيْفَ فَضَّلْنَا بَعْضَهُمْ عَلَى بَعْضٍ وَلَلآخِرَةُ أَكْبَرُ دَرَجَاتٍ وَأَكْبَرُ تَفْضِيلاً }الإسراء21</a:t>
            </a:r>
          </a:p>
          <a:p>
            <a:pPr>
              <a:buNone/>
            </a:pPr>
            <a:r>
              <a:rPr lang="ar-EG" b="1" dirty="0" smtClean="0">
                <a:cs typeface="Traditional Arabic" panose="02010000000000000000" pitchFamily="2" charset="-78"/>
              </a:rPr>
              <a:t> {...إِذْ قَالَ لَهُ قَوْمُهُ لَا تَفْرَحْ إِنَّ اللَّهَ لَا يُحِبُّ الْفَرِحِينَ }القصص76</a:t>
            </a:r>
          </a:p>
          <a:p>
            <a:pPr>
              <a:buNone/>
            </a:pPr>
            <a:r>
              <a:rPr lang="ar-EG" b="1" dirty="0" smtClean="0">
                <a:cs typeface="Traditional Arabic" panose="02010000000000000000" pitchFamily="2" charset="-78"/>
              </a:rPr>
              <a:t> {...وَلَا تَبْغِ الْفَسَادَ فِي الْأَرْضِ إِنَّ اللَّهَ لَا يُحِبُّ الْمُفْسِدِينَ }القصص77</a:t>
            </a:r>
          </a:p>
          <a:p>
            <a:pPr>
              <a:buNone/>
            </a:pPr>
            <a:r>
              <a:rPr lang="ar-EG" b="1" dirty="0" smtClean="0">
                <a:cs typeface="Traditional Arabic" panose="02010000000000000000" pitchFamily="2" charset="-78"/>
              </a:rPr>
              <a:t> {...فَتَبَارَكَ اللَّهُ أَحْسَنُ الْخَالِقِينَ }المؤمنون14</a:t>
            </a:r>
            <a:endParaRPr lang="ar-EG" b="1"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26894"/>
            <a:ext cx="8183880" cy="1051560"/>
          </a:xfrm>
        </p:spPr>
        <p:txBody>
          <a:bodyPr/>
          <a:lstStyle/>
          <a:p>
            <a:pPr algn="ctr"/>
            <a:r>
              <a:rPr lang="ar-EG" dirty="0" smtClean="0">
                <a:solidFill>
                  <a:schemeClr val="tx1"/>
                </a:solidFill>
              </a:rPr>
              <a:t>فواصل مباشرة</a:t>
            </a:r>
            <a:endParaRPr lang="ar-EG" dirty="0"/>
          </a:p>
        </p:txBody>
      </p:sp>
      <p:sp>
        <p:nvSpPr>
          <p:cNvPr id="3" name="Content Placeholder 2"/>
          <p:cNvSpPr>
            <a:spLocks noGrp="1"/>
          </p:cNvSpPr>
          <p:nvPr>
            <p:ph idx="1"/>
          </p:nvPr>
        </p:nvSpPr>
        <p:spPr>
          <a:xfrm>
            <a:off x="502920" y="1120140"/>
            <a:ext cx="8183880" cy="4187952"/>
          </a:xfrm>
        </p:spPr>
        <p:txBody>
          <a:bodyPr>
            <a:normAutofit/>
          </a:bodyPr>
          <a:lstStyle/>
          <a:p>
            <a:pPr>
              <a:buNone/>
            </a:pPr>
            <a:endParaRPr lang="ar-EG" sz="3200" dirty="0" smtClean="0">
              <a:cs typeface="Traditional Arabic" panose="02010000000000000000" pitchFamily="2" charset="-78"/>
            </a:endParaRPr>
          </a:p>
          <a:p>
            <a:pPr algn="just">
              <a:buNone/>
            </a:pPr>
            <a:r>
              <a:rPr lang="ar-EG" sz="3200" dirty="0" smtClean="0">
                <a:cs typeface="Traditional Arabic" panose="02010000000000000000" pitchFamily="2" charset="-78"/>
              </a:rPr>
              <a:t> {كُتِبَ عَلَيْكُمُ الْقِتَالُ وَهُوَ كُرْهٌ لَّكُمْ وَعَسَى أَن تَكْرَهُواْ شَيْئاً وَهُوَ خَيْرٌ لَّكُمْ وَعَسَى أَن تُحِبُّواْ شَيْئاً وَهُوَ شَرٌّ لَّكُمْ وَاللّهُ يَعْلَمُ وَأَنتُمْ لاَ تَعْلَمُونَ }البقرة216</a:t>
            </a:r>
          </a:p>
          <a:p>
            <a:pPr algn="just">
              <a:buNone/>
            </a:pPr>
            <a:endParaRPr lang="ar-EG" sz="3200" dirty="0" smtClean="0">
              <a:cs typeface="Traditional Arabic" panose="02010000000000000000" pitchFamily="2" charset="-78"/>
            </a:endParaRPr>
          </a:p>
          <a:p>
            <a:pPr algn="just">
              <a:buNone/>
            </a:pPr>
            <a:r>
              <a:rPr lang="ar-EG" sz="3200" dirty="0" smtClean="0">
                <a:cs typeface="Traditional Arabic" panose="02010000000000000000" pitchFamily="2" charset="-78"/>
              </a:rPr>
              <a:t> {وَإِذَا طَلَّقْتُمُ النِّسَاء فَبَلَغْنَ أَجَلَهُنَّ فَلاَ تَعْضُلُوهُنَّ أَن يَنكِحْنَ أَزْوَاجَهُنَّ إِذَا تَرَاضَوْاْ بَيْنَهُم بِالْمَعْرُوفِ ذَلِكَ يُوعَظُ بِهِ مَن كَانَ مِنكُمْ يُؤْمِنُ بِاللّهِ وَالْيَوْمِ الآخِرِ ذَلِكُمْ أَزْكَى لَكُمْ وَأَطْهَرُ وَاللّهُ يَعْلَمُ وَأَنتُمْ لاَ تَعْلَمُونَ }البقرة232</a:t>
            </a:r>
          </a:p>
          <a:p>
            <a:pPr>
              <a:buNone/>
            </a:pPr>
            <a:endParaRPr lang="ar-EG" sz="3200"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175261"/>
            <a:ext cx="4038600" cy="1051560"/>
          </a:xfrm>
        </p:spPr>
        <p:txBody>
          <a:bodyPr/>
          <a:lstStyle/>
          <a:p>
            <a:r>
              <a:rPr lang="ar-EG" dirty="0" smtClean="0"/>
              <a:t>فواصل مباشرة</a:t>
            </a:r>
            <a:endParaRPr lang="ar-EG" dirty="0"/>
          </a:p>
        </p:txBody>
      </p:sp>
      <p:sp>
        <p:nvSpPr>
          <p:cNvPr id="3" name="Content Placeholder 2"/>
          <p:cNvSpPr>
            <a:spLocks noGrp="1"/>
          </p:cNvSpPr>
          <p:nvPr>
            <p:ph idx="1"/>
          </p:nvPr>
        </p:nvSpPr>
        <p:spPr>
          <a:xfrm>
            <a:off x="381000" y="990600"/>
            <a:ext cx="8305800" cy="5029198"/>
          </a:xfrm>
        </p:spPr>
        <p:txBody>
          <a:bodyPr>
            <a:normAutofit/>
          </a:bodyPr>
          <a:lstStyle/>
          <a:p>
            <a:pPr algn="just"/>
            <a:r>
              <a:rPr lang="ar-EG" dirty="0" smtClean="0">
                <a:cs typeface="Traditional Arabic" panose="02010000000000000000" pitchFamily="2" charset="-78"/>
              </a:rPr>
              <a:t> {لَّـكِنِ اللّهُ يَشْهَدُ بِمَا أَنزَلَ إِلَيْكَ أَنزَلَهُ بِعِلْمِهِ وَالْمَلآئِكَةُ يَشْهَدُونَ وَكَفَى بِاللّهِ شَهِيداً }النساء166</a:t>
            </a:r>
          </a:p>
          <a:p>
            <a:pPr algn="just"/>
            <a:r>
              <a:rPr lang="ar-EG" dirty="0" smtClean="0">
                <a:cs typeface="Traditional Arabic" panose="02010000000000000000" pitchFamily="2" charset="-78"/>
              </a:rPr>
              <a:t> {رَبَّنَا لاَ تُزِغْ قُلُوبَنَا بَعْدَ إِذْ هَدَيْتَنَا وَهَبْ لَنَا مِن لَّدُنكَ رَحْمَةً إِنَّكَ أَنتَ الْوَهَّابُ }آل عمران8</a:t>
            </a:r>
          </a:p>
          <a:p>
            <a:pPr algn="just"/>
            <a:r>
              <a:rPr lang="ar-EG" dirty="0" smtClean="0">
                <a:cs typeface="Traditional Arabic" panose="02010000000000000000" pitchFamily="2" charset="-78"/>
              </a:rPr>
              <a:t> {انظُرْ كَيْفَ فَضَّلْنَا بَعْضَهُمْ عَلَى بَعْضٍ وَلَلآخِرَةُ أَكْبَرُ دَرَجَاتٍ وَأَكْبَرُ تَفْضِيلاً }الإسراء21</a:t>
            </a:r>
          </a:p>
          <a:p>
            <a:pPr algn="just"/>
            <a:r>
              <a:rPr lang="ar-EG" dirty="0" smtClean="0">
                <a:cs typeface="Traditional Arabic" panose="02010000000000000000" pitchFamily="2" charset="-78"/>
              </a:rPr>
              <a:t> {...إِذْ قَالَ لَهُ قَوْمُهُ لَا تَفْرَحْ إِنَّ اللَّهَ لَا يُحِبُّ الْفَرِحِينَ }القصص76</a:t>
            </a:r>
          </a:p>
          <a:p>
            <a:pPr algn="just"/>
            <a:r>
              <a:rPr lang="ar-EG" dirty="0" smtClean="0">
                <a:cs typeface="Traditional Arabic" panose="02010000000000000000" pitchFamily="2" charset="-78"/>
              </a:rPr>
              <a:t> {وَابْتَغِ فِيمَا آتَاكَ اللَّهُ الدَّارَ الْآخِرَةَ وَلَا تَنسَ نَصِيبَكَ مِنَ الدُّنْيَا وَأَحْسِن كَمَا أَحْسَنَ اللَّهُ إِلَيْكَ وَلَا تَبْغِ الْفَسَادَ فِي الْأَرْضِ إِنَّ اللَّهَ لَا يُحِبُّ الْمُفْسِدِينَ }القصص77</a:t>
            </a:r>
          </a:p>
          <a:p>
            <a:pPr algn="just"/>
            <a:r>
              <a:rPr lang="ar-EG" dirty="0" smtClean="0">
                <a:cs typeface="Traditional Arabic" panose="02010000000000000000" pitchFamily="2" charset="-78"/>
              </a:rPr>
              <a:t> {...ثُمَّ أَنشَأْنَاهُ خَلْقاً آخَرَ فَتَبَارَكَ اللَّهُ أَحْسَنُ الْخَالِقِينَ }المؤمنون14</a:t>
            </a:r>
          </a:p>
          <a:p>
            <a:pPr algn="ctr"/>
            <a:endParaRPr lang="ar-EG" dirty="0" smtClean="0">
              <a:cs typeface="Traditional Arabic" panose="02010000000000000000" pitchFamily="2" charset="-78"/>
            </a:endParaRPr>
          </a:p>
          <a:p>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183880" cy="1051560"/>
          </a:xfrm>
        </p:spPr>
        <p:txBody>
          <a:bodyPr/>
          <a:lstStyle/>
          <a:p>
            <a:pPr algn="ctr"/>
            <a:r>
              <a:rPr lang="ar-EG" dirty="0" smtClean="0">
                <a:solidFill>
                  <a:srgbClr val="FF0000"/>
                </a:solidFill>
              </a:rPr>
              <a:t>فواصل تحتاج إلى تدبر</a:t>
            </a:r>
            <a:endParaRPr lang="ar-EG" dirty="0">
              <a:solidFill>
                <a:srgbClr val="FF0000"/>
              </a:solidFill>
            </a:endParaRPr>
          </a:p>
        </p:txBody>
      </p:sp>
      <p:sp>
        <p:nvSpPr>
          <p:cNvPr id="3" name="Content Placeholder 2"/>
          <p:cNvSpPr>
            <a:spLocks noGrp="1"/>
          </p:cNvSpPr>
          <p:nvPr>
            <p:ph idx="1"/>
          </p:nvPr>
        </p:nvSpPr>
        <p:spPr>
          <a:xfrm>
            <a:off x="457200" y="1556004"/>
            <a:ext cx="8183880" cy="4187952"/>
          </a:xfrm>
        </p:spPr>
        <p:txBody>
          <a:bodyPr>
            <a:normAutofit fontScale="92500" lnSpcReduction="10000"/>
          </a:bodyPr>
          <a:lstStyle/>
          <a:p>
            <a:pPr algn="ctr"/>
            <a:r>
              <a:rPr lang="ar-EG" dirty="0" smtClean="0">
                <a:cs typeface="Traditional Arabic" panose="02010000000000000000" pitchFamily="2" charset="-78"/>
              </a:rPr>
              <a:t> سورة الأنعام</a:t>
            </a:r>
          </a:p>
          <a:p>
            <a:pPr algn="just"/>
            <a:r>
              <a:rPr lang="ar-EG" sz="3200" dirty="0" smtClean="0">
                <a:cs typeface="Traditional Arabic" panose="02010000000000000000" pitchFamily="2" charset="-78"/>
              </a:rPr>
              <a:t>{وَهُوَ الَّذِي جَعَلَ لَكُمُ النُّجُومَ لِتَهْتَدُواْ بِهَا فِي ظُلُمَاتِ الْبَرِّ وَالْبَحْرِ قَدْ فَصَّلْنَا الآيَاتِ لِقَوْمٍ يَعْلَمُونَ }الأنعام97</a:t>
            </a:r>
          </a:p>
          <a:p>
            <a:pPr algn="just"/>
            <a:r>
              <a:rPr lang="ar-EG" sz="3200" dirty="0" smtClean="0">
                <a:cs typeface="Traditional Arabic" panose="02010000000000000000" pitchFamily="2" charset="-78"/>
              </a:rPr>
              <a:t> {وَهُوَ الَّذِيَ أَنشَأَكُم مِّن نَّفْسٍ وَاحِدَةٍ فَمُسْتَقَرٌّ وَمُسْتَوْدَعٌ قَدْ فَصَّلْنَا الآيَاتِ لِقَوْمٍ يَفْقَهُونَ }الأنعام98</a:t>
            </a:r>
          </a:p>
          <a:p>
            <a:pPr algn="just"/>
            <a:r>
              <a:rPr lang="ar-EG" sz="3200" dirty="0" smtClean="0">
                <a:cs typeface="Traditional Arabic" panose="02010000000000000000" pitchFamily="2" charset="-78"/>
              </a:rPr>
              <a:t> {وَهُوَ الَّذِيَ أَنزَلَ مِنَ السَّمَاءِ مَاءً فَأَخْرَجْنَا بِهِ نَبَاتَ كُلِّ شَيْءٍ فَأَخْرَجْنَا مِنْهُ خَضِراً نُّخْرِجُ مِنْهُ حَبّاً مُّتَرَاكِباً وَمِنَ النَّخْلِ مِن طَلْعِهَا قِنْوَانٌ دَانِيَةٌ وَجَنَّاتٍ مِّنْ أَعْنَابٍ وَالزَّيْتُونَ وَالرُّمَّانَ مُشْتَبِهاً وَغَيْرَ مُتَشَابِهٍ انظُرُواْ إِلِى ثَمَرِهِ إِذَا أَثْمَرَ وَيَنْعِهِ إِنَّ فِي ذَلِكُمْ لآيَاتٍ لِّقَوْمٍ يُؤْمِنُونَ }</a:t>
            </a:r>
            <a:r>
              <a:rPr lang="ar-EG" sz="3200" dirty="0" smtClean="0">
                <a:cs typeface="Traditional Arabic" panose="02010000000000000000" pitchFamily="2" charset="-78"/>
              </a:rPr>
              <a:t>الأنعام99</a:t>
            </a:r>
            <a:endParaRPr lang="ar-EG" sz="3200" dirty="0" smtClean="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b="1" dirty="0" smtClean="0">
                <a:solidFill>
                  <a:srgbClr val="FF0000"/>
                </a:solidFill>
                <a:cs typeface="Traditional Arabic" panose="02010000000000000000" pitchFamily="2" charset="-78"/>
              </a:rPr>
              <a:t>فواصل تحتاج إلى تدبر</a:t>
            </a:r>
            <a:endParaRPr lang="ar-EG" b="1" dirty="0">
              <a:solidFill>
                <a:srgbClr val="FF0000"/>
              </a:solidFill>
              <a:cs typeface="Traditional Arabic" panose="02010000000000000000" pitchFamily="2" charset="-78"/>
            </a:endParaRPr>
          </a:p>
        </p:txBody>
      </p:sp>
      <p:sp>
        <p:nvSpPr>
          <p:cNvPr id="3" name="Content Placeholder 2"/>
          <p:cNvSpPr>
            <a:spLocks noGrp="1"/>
          </p:cNvSpPr>
          <p:nvPr>
            <p:ph idx="1"/>
          </p:nvPr>
        </p:nvSpPr>
        <p:spPr/>
        <p:txBody>
          <a:bodyPr>
            <a:normAutofit/>
          </a:bodyPr>
          <a:lstStyle/>
          <a:p>
            <a:pPr algn="ctr"/>
            <a:r>
              <a:rPr lang="ar-EG" dirty="0" smtClean="0">
                <a:cs typeface="Traditional Arabic" panose="02010000000000000000" pitchFamily="2" charset="-78"/>
              </a:rPr>
              <a:t>سورة القصص</a:t>
            </a:r>
          </a:p>
          <a:p>
            <a:pPr algn="just">
              <a:buNone/>
            </a:pPr>
            <a:r>
              <a:rPr lang="ar-EG" sz="3600" dirty="0" smtClean="0">
                <a:cs typeface="Traditional Arabic" panose="02010000000000000000" pitchFamily="2" charset="-78"/>
              </a:rPr>
              <a:t>{قُلْ أَرَأَيْتُمْ إِن جَعَلَ اللَّهُ عَلَيْكُمُ اللَّيْلَ سَرْمَداً إِلَى يَوْمِ الْقِيَامَةِ مَنْ إِلَهٌ غَيْرُ اللَّهِ يَأْتِيكُم بِضِيَاء أَفَلَا تَسْمَعُونَ }القصص71</a:t>
            </a:r>
          </a:p>
          <a:p>
            <a:pPr algn="just">
              <a:buNone/>
            </a:pPr>
            <a:endParaRPr lang="ar-EG" sz="3600" dirty="0" smtClean="0">
              <a:cs typeface="Traditional Arabic" panose="02010000000000000000" pitchFamily="2" charset="-78"/>
            </a:endParaRPr>
          </a:p>
          <a:p>
            <a:pPr algn="just">
              <a:buNone/>
            </a:pPr>
            <a:r>
              <a:rPr lang="ar-EG" sz="3600" dirty="0" smtClean="0">
                <a:cs typeface="Traditional Arabic" panose="02010000000000000000" pitchFamily="2" charset="-78"/>
              </a:rPr>
              <a:t>{قُلْ أَرَأَيْتُمْ إِن جَعَلَ اللَّهُ عَلَيْكُمُ النَّهَارَ سَرْمَداً إِلَى يَوْمِ الْقِيَامَةِ مَنْ إِلَهٌ غَيْرُ اللَّهِ يَأْتِيكُم بِلَيْلٍ تَسْكُنُونَ فِيهِ أَفَلَا تُبْصِرُونَ }القصص72</a:t>
            </a:r>
            <a:endParaRPr lang="ar-EG" sz="3600"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4800" b="1" dirty="0" smtClean="0">
                <a:solidFill>
                  <a:srgbClr val="FF0000"/>
                </a:solidFill>
                <a:cs typeface="Traditional Arabic" panose="02010000000000000000" pitchFamily="2" charset="-78"/>
              </a:rPr>
              <a:t>فواصل تحتاج إلى تدبر</a:t>
            </a:r>
            <a:endParaRPr lang="ar-EG" sz="4800" b="1" dirty="0">
              <a:solidFill>
                <a:srgbClr val="FF0000"/>
              </a:solidFill>
              <a:cs typeface="Traditional Arabic" panose="02010000000000000000" pitchFamily="2" charset="-78"/>
            </a:endParaRPr>
          </a:p>
        </p:txBody>
      </p:sp>
      <p:sp>
        <p:nvSpPr>
          <p:cNvPr id="3" name="Content Placeholder 2"/>
          <p:cNvSpPr>
            <a:spLocks noGrp="1"/>
          </p:cNvSpPr>
          <p:nvPr>
            <p:ph idx="1"/>
          </p:nvPr>
        </p:nvSpPr>
        <p:spPr/>
        <p:txBody>
          <a:bodyPr/>
          <a:lstStyle/>
          <a:p>
            <a:pPr algn="just">
              <a:buNone/>
            </a:pPr>
            <a:r>
              <a:rPr lang="ar-EG" dirty="0" smtClean="0">
                <a:solidFill>
                  <a:srgbClr val="FF0000"/>
                </a:solidFill>
                <a:cs typeface="Traditional Arabic" panose="02010000000000000000" pitchFamily="2" charset="-78"/>
              </a:rPr>
              <a:t>سورة الجاثية</a:t>
            </a:r>
          </a:p>
          <a:p>
            <a:pPr algn="just">
              <a:buNone/>
            </a:pPr>
            <a:r>
              <a:rPr lang="ar-EG" dirty="0" smtClean="0">
                <a:cs typeface="Traditional Arabic" panose="02010000000000000000" pitchFamily="2" charset="-78"/>
              </a:rPr>
              <a:t> {إِنَّ فِي السَّمَاوَاتِ وَالْأَرْضِ لَآيَاتٍ</a:t>
            </a:r>
            <a:r>
              <a:rPr lang="ar-EG" dirty="0" smtClean="0">
                <a:solidFill>
                  <a:srgbClr val="C00000"/>
                </a:solidFill>
                <a:cs typeface="Traditional Arabic" panose="02010000000000000000" pitchFamily="2" charset="-78"/>
              </a:rPr>
              <a:t> لِّلْمُؤْمِنِينَ </a:t>
            </a:r>
            <a:r>
              <a:rPr lang="ar-EG" dirty="0" smtClean="0">
                <a:cs typeface="Traditional Arabic" panose="02010000000000000000" pitchFamily="2" charset="-78"/>
              </a:rPr>
              <a:t>}الجاثية3</a:t>
            </a:r>
          </a:p>
          <a:p>
            <a:pPr algn="just">
              <a:buNone/>
            </a:pPr>
            <a:r>
              <a:rPr lang="ar-EG" dirty="0" smtClean="0">
                <a:cs typeface="Traditional Arabic" panose="02010000000000000000" pitchFamily="2" charset="-78"/>
              </a:rPr>
              <a:t> {وَفِي خَلْقِكُمْ وَمَا يَبُثُّ مِن دَابَّةٍ آيَاتٌ لِّقَوْمٍ </a:t>
            </a:r>
            <a:r>
              <a:rPr lang="ar-EG" dirty="0" smtClean="0">
                <a:solidFill>
                  <a:srgbClr val="C00000"/>
                </a:solidFill>
                <a:cs typeface="Traditional Arabic" panose="02010000000000000000" pitchFamily="2" charset="-78"/>
              </a:rPr>
              <a:t>يُوقِنُونَ</a:t>
            </a:r>
            <a:r>
              <a:rPr lang="ar-EG" dirty="0" smtClean="0">
                <a:cs typeface="Traditional Arabic" panose="02010000000000000000" pitchFamily="2" charset="-78"/>
              </a:rPr>
              <a:t> } الجاثية4</a:t>
            </a:r>
          </a:p>
          <a:p>
            <a:pPr algn="just">
              <a:buNone/>
            </a:pPr>
            <a:endParaRPr lang="ar-EG" dirty="0" smtClean="0">
              <a:cs typeface="Traditional Arabic" panose="02010000000000000000" pitchFamily="2" charset="-78"/>
            </a:endParaRPr>
          </a:p>
          <a:p>
            <a:pPr algn="just">
              <a:buNone/>
            </a:pPr>
            <a:r>
              <a:rPr lang="ar-EG" dirty="0" smtClean="0">
                <a:cs typeface="Traditional Arabic" panose="02010000000000000000" pitchFamily="2" charset="-78"/>
              </a:rPr>
              <a:t> {وَاخْتِلَافِ اللَّيْلِ وَالنَّهَارِ وَمَا أَنزَلَ اللَّهُ مِنَ السَّمَاءِ مِن رِّزْقٍ فَأَحْيَا بِهِ الْأَرْضَ بَعْدَ مَوْتِهَا وَتَصْرِيفِ الرِّيَاحِ آيَاتٌ لِّقَوْمٍ </a:t>
            </a:r>
            <a:r>
              <a:rPr lang="ar-EG" dirty="0" smtClean="0">
                <a:solidFill>
                  <a:srgbClr val="C00000"/>
                </a:solidFill>
                <a:cs typeface="Traditional Arabic" panose="02010000000000000000" pitchFamily="2" charset="-78"/>
              </a:rPr>
              <a:t>يَعْقِلُونَ</a:t>
            </a:r>
            <a:r>
              <a:rPr lang="ar-EG" dirty="0" smtClean="0">
                <a:cs typeface="Traditional Arabic" panose="02010000000000000000" pitchFamily="2" charset="-78"/>
              </a:rPr>
              <a:t> } الجاثية5</a:t>
            </a:r>
          </a:p>
          <a:p>
            <a:pPr>
              <a:buNone/>
            </a:pP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4800" b="1" dirty="0" smtClean="0">
                <a:solidFill>
                  <a:srgbClr val="FF0000"/>
                </a:solidFill>
                <a:cs typeface="Traditional Arabic" panose="02010000000000000000" pitchFamily="2" charset="-78"/>
              </a:rPr>
              <a:t>فواصل تحتاج إلى تدبر</a:t>
            </a:r>
            <a:endParaRPr lang="ar-EG" sz="4800" b="1" dirty="0">
              <a:solidFill>
                <a:srgbClr val="FF0000"/>
              </a:solidFill>
              <a:cs typeface="Traditional Arabic" panose="02010000000000000000" pitchFamily="2" charset="-78"/>
            </a:endParaRPr>
          </a:p>
        </p:txBody>
      </p:sp>
      <p:sp>
        <p:nvSpPr>
          <p:cNvPr id="3" name="Content Placeholder 2"/>
          <p:cNvSpPr>
            <a:spLocks noGrp="1"/>
          </p:cNvSpPr>
          <p:nvPr>
            <p:ph idx="1"/>
          </p:nvPr>
        </p:nvSpPr>
        <p:spPr/>
        <p:txBody>
          <a:bodyPr/>
          <a:lstStyle/>
          <a:p>
            <a:r>
              <a:rPr lang="ar-EG" dirty="0" smtClean="0">
                <a:cs typeface="Traditional Arabic" panose="02010000000000000000" pitchFamily="2" charset="-78"/>
              </a:rPr>
              <a:t> {وَالَّذِينَ هُمْ لِلزَّكَاةِ فَاعِلُونَ }المؤمنون4</a:t>
            </a:r>
          </a:p>
          <a:p>
            <a:r>
              <a:rPr lang="ar-EG" dirty="0" smtClean="0">
                <a:cs typeface="Traditional Arabic" panose="02010000000000000000" pitchFamily="2" charset="-78"/>
              </a:rPr>
              <a:t> {إِن تُعَذِّبْهُمْ فَإِنَّهُمْ عِبَادُكَ وَإِن تَغْفِرْ لَهُمْ فَإِنَّكَ أَنتَ الْعَزِيزُ الْحَكِيمُ }المائدة118</a:t>
            </a:r>
          </a:p>
          <a:p>
            <a:pPr>
              <a:buNone/>
            </a:pPr>
            <a:r>
              <a:rPr lang="ar-EG" dirty="0" smtClean="0">
                <a:cs typeface="Traditional Arabic" panose="02010000000000000000" pitchFamily="2" charset="-78"/>
              </a:rPr>
              <a:t> {أَوَلَمْ يَهْدِ لَهُمْ كَمْ أَهْلَكْنَا مِن قَبْلِهِم مِّنَ الْقُرُونِ يَمْشُونَ فِي مَسَاكِنِهِمْ إِنَّ فِي ذَلِكَ لَآيَاتٍ أَفَلَا يَسْمَعُونَ }السجدة26</a:t>
            </a:r>
          </a:p>
          <a:p>
            <a:pPr>
              <a:buNone/>
            </a:pPr>
            <a:r>
              <a:rPr lang="ar-EG" dirty="0" smtClean="0">
                <a:cs typeface="Traditional Arabic" panose="02010000000000000000" pitchFamily="2" charset="-78"/>
              </a:rPr>
              <a:t> {أَوَلَمْ يَرَوْا أَنَّا نَسُوقُ الْمَاء إِلَى الْأَرْضِ الْجُرُزِ فَنُخْرِجُ بِهِ زَرْعاً تَأْكُلُ مِنْهُ أَنْعَامُهُمْ وَأَنفُسُهُمْ أَفَلَا يُبْصِرُونَ }السجدة27</a:t>
            </a:r>
          </a:p>
          <a:p>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b="1" dirty="0" smtClean="0">
                <a:solidFill>
                  <a:srgbClr val="FF0000"/>
                </a:solidFill>
                <a:cs typeface="Traditional Arabic" panose="02010000000000000000" pitchFamily="2" charset="-78"/>
              </a:rPr>
              <a:t>فواصل تحتاج إلى تدبر</a:t>
            </a:r>
            <a:endParaRPr lang="ar-EG" b="1" dirty="0">
              <a:solidFill>
                <a:srgbClr val="FF0000"/>
              </a:solidFill>
              <a:cs typeface="Traditional Arabic" panose="02010000000000000000" pitchFamily="2" charset="-78"/>
            </a:endParaRPr>
          </a:p>
        </p:txBody>
      </p:sp>
      <p:sp>
        <p:nvSpPr>
          <p:cNvPr id="3" name="Content Placeholder 2"/>
          <p:cNvSpPr>
            <a:spLocks noGrp="1"/>
          </p:cNvSpPr>
          <p:nvPr>
            <p:ph idx="1"/>
          </p:nvPr>
        </p:nvSpPr>
        <p:spPr/>
        <p:txBody>
          <a:bodyPr/>
          <a:lstStyle/>
          <a:p>
            <a:pPr algn="just">
              <a:buNone/>
            </a:pPr>
            <a:r>
              <a:rPr lang="ar-EG" dirty="0" smtClean="0">
                <a:cs typeface="Traditional Arabic" panose="02010000000000000000" pitchFamily="2" charset="-78"/>
              </a:rPr>
              <a:t>   وَهُوَ الَّذِي جَعَلَ لَكُمُ النُّجُومَ لِتَهْتَدُواْ بِهَا فِي ظُلُمَاتِ الْبَرِّ وَالْبَحْرِ قَدْ فَصَّلْنَا الآيَاتِ </a:t>
            </a:r>
            <a:r>
              <a:rPr lang="ar-EG" dirty="0" smtClean="0">
                <a:solidFill>
                  <a:srgbClr val="FF0000"/>
                </a:solidFill>
                <a:cs typeface="Traditional Arabic" panose="02010000000000000000" pitchFamily="2" charset="-78"/>
              </a:rPr>
              <a:t>لِقَوْمٍ يَعْلَمُونَ</a:t>
            </a:r>
            <a:r>
              <a:rPr lang="ar-EG" dirty="0" smtClean="0">
                <a:cs typeface="Traditional Arabic" panose="02010000000000000000" pitchFamily="2" charset="-78"/>
              </a:rPr>
              <a:t>{97} وَهُوَ الَّذِيَ أَنشَأَكُم مِّن نَّفْسٍ وَاحِدَةٍ فَمُسْتَقَرٌّ وَمُسْتَوْدَعٌ قَدْ فَصَّلْنَا الآيَاتِ </a:t>
            </a:r>
            <a:r>
              <a:rPr lang="ar-EG" dirty="0" smtClean="0">
                <a:solidFill>
                  <a:srgbClr val="FF0000"/>
                </a:solidFill>
                <a:cs typeface="Traditional Arabic" panose="02010000000000000000" pitchFamily="2" charset="-78"/>
              </a:rPr>
              <a:t>لِقَوْمٍ يَفْقَهُونَ</a:t>
            </a:r>
            <a:r>
              <a:rPr lang="ar-EG" dirty="0" smtClean="0">
                <a:cs typeface="Traditional Arabic" panose="02010000000000000000" pitchFamily="2" charset="-78"/>
              </a:rPr>
              <a:t>{98} وَهُوَ الَّذِيَ أَنزَلَ مِنَ السَّمَاءِ مَاءً فَأَخْرَجْنَا بِهِ نَبَاتَ كُلِّ شَيْءٍ فَأَخْرَجْنَا مِنْهُ خَضِراً نُّخْرِجُ مِنْهُ حَبّاً مُّتَرَاكِباً وَمِنَ النَّخْلِ مِن طَلْعِهَا قِنْوَانٌ دَانِيَةٌ وَجَنَّاتٍ مِّنْ أَعْنَابٍ وَالزَّيْتُونَ وَالرُّمَّانَ مُشْتَبِهاً وَغَيْرَ مُتَشَابِهٍ انظُرُواْ إِلِى ثَمَرِهِ إِذَا أَثْمَرَ وَيَنْعِهِ إِنَّ فِي ذَلِكُمْ لآيَاتٍ </a:t>
            </a:r>
            <a:r>
              <a:rPr lang="ar-EG" dirty="0" smtClean="0">
                <a:solidFill>
                  <a:srgbClr val="FF0000"/>
                </a:solidFill>
                <a:cs typeface="Traditional Arabic" panose="02010000000000000000" pitchFamily="2" charset="-78"/>
              </a:rPr>
              <a:t>لِّقَوْمٍ يُؤْمِنُونَ</a:t>
            </a:r>
            <a:r>
              <a:rPr lang="ar-EG" dirty="0" smtClean="0">
                <a:cs typeface="Traditional Arabic" panose="02010000000000000000" pitchFamily="2" charset="-78"/>
              </a:rPr>
              <a:t>{99} </a:t>
            </a: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b="1" dirty="0" smtClean="0">
                <a:solidFill>
                  <a:srgbClr val="FF0000"/>
                </a:solidFill>
                <a:cs typeface="Traditional Arabic" panose="02010000000000000000" pitchFamily="2" charset="-78"/>
              </a:rPr>
              <a:t>القيم التى تعطيها الكلمة القرآنية</a:t>
            </a:r>
            <a:endParaRPr lang="ar-EG" b="1" dirty="0">
              <a:solidFill>
                <a:srgbClr val="FF0000"/>
              </a:solidFill>
              <a:cs typeface="Traditional Arabic" panose="02010000000000000000" pitchFamily="2" charset="-78"/>
            </a:endParaRPr>
          </a:p>
        </p:txBody>
      </p:sp>
      <p:sp>
        <p:nvSpPr>
          <p:cNvPr id="3" name="Content Placeholder 2"/>
          <p:cNvSpPr>
            <a:spLocks noGrp="1"/>
          </p:cNvSpPr>
          <p:nvPr>
            <p:ph idx="1"/>
          </p:nvPr>
        </p:nvSpPr>
        <p:spPr/>
        <p:txBody>
          <a:bodyPr>
            <a:normAutofit fontScale="92500"/>
          </a:bodyPr>
          <a:lstStyle/>
          <a:p>
            <a:pPr algn="just"/>
            <a:r>
              <a:rPr lang="ar-EG" dirty="0" smtClean="0">
                <a:cs typeface="Traditional Arabic" panose="02010000000000000000" pitchFamily="2" charset="-78"/>
              </a:rPr>
              <a:t> </a:t>
            </a:r>
            <a:r>
              <a:rPr lang="ar-EG" dirty="0" smtClean="0">
                <a:cs typeface="Traditional Arabic" panose="02010000000000000000" pitchFamily="2" charset="-78"/>
              </a:rPr>
              <a:t>{وَقَالَتِ الْيَهُودُ يَدُ اللّهِ مَغْلُولَةٌ غُلَّتْ أَيْدِيهِمْ وَلُعِنُواْ بِمَا قَالُواْ بَلْ يَدَاهُ مَبْسُوطَتَانِ يُنفِقُ كَيْفَ يَشَاءُ وَلَيَزِيدَنَّ كَثِيراً مِّنْهُم مَّا أُنزِلَ إِلَيْكَ مِن رَّبِّكَ طُغْيَاناً وَكُفْراً وَأَلْقَيْنَا بَيْنَهُمُ الْعَدَاوَةَ وَالْبَغْضَاء إِلَى يَوْمِ الْقِيَامَةِ كُلَّمَا أَوْقَدُواْ </a:t>
            </a:r>
            <a:r>
              <a:rPr lang="ar-EG" sz="3500" dirty="0">
                <a:cs typeface="Traditional Arabic" panose="02010000000000000000" pitchFamily="2" charset="-78"/>
              </a:rPr>
              <a:t>نَاراً</a:t>
            </a:r>
            <a:r>
              <a:rPr lang="ar-EG" dirty="0" smtClean="0">
                <a:cs typeface="Traditional Arabic" panose="02010000000000000000" pitchFamily="2" charset="-78"/>
              </a:rPr>
              <a:t> لِّلْحَرْبِ أَطْفَأَهَا اللّهُ وَيَسْعَوْنَ فِي الأَرْضِ فَسَاداً وَاللّهُ لاَ يُحِبُّ الْمُفْسِدِينَ }المائدة64</a:t>
            </a:r>
          </a:p>
          <a:p>
            <a:pPr algn="just"/>
            <a:r>
              <a:rPr lang="ar-EG" dirty="0" smtClean="0">
                <a:cs typeface="Traditional Arabic" panose="02010000000000000000" pitchFamily="2" charset="-78"/>
              </a:rPr>
              <a:t> {وَمِنَ الَّذِينَ قَالُواْ إِنَّا نَصَارَى أَخَذْنَا مِيثَاقَهُمْ فَنَسُواْ حَظّاً مِّمَّا </a:t>
            </a:r>
            <a:r>
              <a:rPr lang="ar-EG" sz="3500" dirty="0" smtClean="0">
                <a:cs typeface="Traditional Arabic" panose="02010000000000000000" pitchFamily="2" charset="-78"/>
              </a:rPr>
              <a:t>ذُكِّرُواْ</a:t>
            </a:r>
            <a:r>
              <a:rPr lang="ar-EG" dirty="0" smtClean="0">
                <a:cs typeface="Traditional Arabic" panose="02010000000000000000" pitchFamily="2" charset="-78"/>
              </a:rPr>
              <a:t> بِهِ فَأَغْرَيْنَا بَيْنَهُمُ الْعَدَاوَةَ وَالْبَغْضَاء إِلَى يَوْمِ الْقِيَامَةِ وَسَوْفَ يُنَبِّئُهُمُ اللّهُ بِمَا كَانُواْ يَصْنَعُونَ }المائدة14</a:t>
            </a:r>
          </a:p>
          <a:p>
            <a:pPr algn="just"/>
            <a:r>
              <a:rPr lang="ar-EG" dirty="0" smtClean="0">
                <a:cs typeface="Traditional Arabic" panose="02010000000000000000" pitchFamily="2" charset="-78"/>
              </a:rPr>
              <a:t> {وَلاَ تُؤْتُواْ السُّفَهَاء أَمْوَالَكُمُ الَّتِي جَعَلَ اللّهُ لَكُمْ قِيَاماً وَارْزُقُوهُمْ فِيهَا وَاكْسُوهُمْ وَقُولُواْ لَهُمْ قَوْلاً مَّعْرُوفاً }النساء5</a:t>
            </a:r>
            <a:endParaRPr lang="ar-EG" dirty="0" smtClean="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308729"/>
            <a:ext cx="866285" cy="583969"/>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5"/>
          </a:xfrm>
        </p:spPr>
        <p:txBody>
          <a:bodyPr>
            <a:noAutofit/>
          </a:bodyPr>
          <a:lstStyle/>
          <a:p>
            <a:pPr algn="just">
              <a:buNone/>
            </a:pPr>
            <a:r>
              <a:rPr lang="ar-EG" sz="3600" dirty="0" smtClean="0">
                <a:cs typeface="Traditional Arabic" panose="02010000000000000000" pitchFamily="2" charset="-78"/>
              </a:rPr>
              <a:t>   مَثَلُ الَّذِينَ اتَّخَذُوا مِن دُونِ اللَّهِ أَوْلِيَاء كَمَثَلِ الْعَنكَبُوتِ اتَّخَذَتْ بَيْتاً وَإِنَّ أَوْهَنَ الْبُيُوتِ لَبَيْتُ الْعَنكَبُوتِ </a:t>
            </a:r>
            <a:r>
              <a:rPr lang="ar-EG" sz="3600" dirty="0" smtClean="0">
                <a:solidFill>
                  <a:srgbClr val="FF0000"/>
                </a:solidFill>
                <a:cs typeface="Traditional Arabic" panose="02010000000000000000" pitchFamily="2" charset="-78"/>
              </a:rPr>
              <a:t>لَوْ كَانُوا يَعْلَمُونَ</a:t>
            </a:r>
            <a:r>
              <a:rPr lang="ar-EG" sz="3600" dirty="0" smtClean="0">
                <a:cs typeface="Traditional Arabic" panose="02010000000000000000" pitchFamily="2" charset="-78"/>
              </a:rPr>
              <a:t>{41} إِنَّ اللَّهَ يَعْلَمُ مَا يَدْعُونَ مِن دُونِهِ مِن شَيْءٍ وَهُوَ الْعَزِيزُ الْحَكِيمُ{42} وَتِلْكَ الْأَمْثَالُ نَضْرِبُهَا لِلنَّاسِ وَمَا يَعْقِلُهَا إِلَّا </a:t>
            </a:r>
            <a:r>
              <a:rPr lang="ar-EG" sz="3600" dirty="0" smtClean="0">
                <a:solidFill>
                  <a:srgbClr val="FF0000"/>
                </a:solidFill>
                <a:cs typeface="Traditional Arabic" panose="02010000000000000000" pitchFamily="2" charset="-78"/>
              </a:rPr>
              <a:t>الْعَالِمُونَ</a:t>
            </a:r>
            <a:r>
              <a:rPr lang="ar-EG" sz="3600" dirty="0" smtClean="0">
                <a:cs typeface="Traditional Arabic" panose="02010000000000000000" pitchFamily="2" charset="-78"/>
              </a:rPr>
              <a:t>{43} </a:t>
            </a:r>
          </a:p>
          <a:p>
            <a:pPr algn="just">
              <a:buNone/>
            </a:pPr>
            <a:r>
              <a:rPr lang="ar-EG" sz="3600" dirty="0" smtClean="0">
                <a:cs typeface="Traditional Arabic" panose="02010000000000000000" pitchFamily="2" charset="-78"/>
              </a:rPr>
              <a:t> {فَأُلْقِيَ السَّحَرَةُ سُجَّداً قَالُوا آمَنَّا بِرَبِّ هَارُونَ وَمُوسَى }طه70</a:t>
            </a:r>
          </a:p>
          <a:p>
            <a:pPr algn="just">
              <a:buNone/>
            </a:pPr>
            <a:r>
              <a:rPr lang="ar-EG" sz="3600" dirty="0" smtClean="0">
                <a:cs typeface="Traditional Arabic" panose="02010000000000000000" pitchFamily="2" charset="-78"/>
              </a:rPr>
              <a:t>  {قَالُوا آمَنَّا بِرَبِّ الْعَالَمِينَ } {رَبِّ مُوسَى وَهَارُونَ }الشعراء47 - 48   </a:t>
            </a:r>
          </a:p>
          <a:p>
            <a:pPr algn="just">
              <a:buNone/>
            </a:pPr>
            <a:endParaRPr lang="ar-EG" sz="3600"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140250"/>
            <a:ext cx="866285" cy="692119"/>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b="1" dirty="0" smtClean="0">
                <a:solidFill>
                  <a:srgbClr val="FF0000"/>
                </a:solidFill>
                <a:cs typeface="Traditional Arabic" panose="02010000000000000000" pitchFamily="2" charset="-78"/>
              </a:rPr>
              <a:t>فواصل تحتاج إلى تدبر</a:t>
            </a:r>
            <a:endParaRPr lang="ar-EG" b="1" dirty="0">
              <a:solidFill>
                <a:srgbClr val="FF0000"/>
              </a:solidFill>
              <a:cs typeface="Traditional Arabic" panose="02010000000000000000" pitchFamily="2" charset="-78"/>
            </a:endParaRPr>
          </a:p>
        </p:txBody>
      </p:sp>
      <p:sp>
        <p:nvSpPr>
          <p:cNvPr id="3" name="Content Placeholder 2"/>
          <p:cNvSpPr>
            <a:spLocks noGrp="1"/>
          </p:cNvSpPr>
          <p:nvPr>
            <p:ph idx="1"/>
          </p:nvPr>
        </p:nvSpPr>
        <p:spPr/>
        <p:txBody>
          <a:bodyPr/>
          <a:lstStyle/>
          <a:p>
            <a:pPr>
              <a:buNone/>
            </a:pPr>
            <a:r>
              <a:rPr lang="ar-EG" dirty="0" smtClean="0">
                <a:cs typeface="Traditional Arabic" panose="02010000000000000000" pitchFamily="2" charset="-78"/>
              </a:rPr>
              <a:t> وَإِذَا قِيلَ لَهُمْ لاَ تُفْسِدُواْ فِي الأَرْضِ قَالُواْ إِنَّمَا نَحْنُ مُصْلِحُونَ{11} أَلا إِنَّهُمْ هُمُ الْمُفْسِدُونَ وَلَـكِن لاَّ يَشْعُرُونَ{12}</a:t>
            </a:r>
          </a:p>
          <a:p>
            <a:pPr>
              <a:buNone/>
            </a:pPr>
            <a:r>
              <a:rPr lang="ar-EG" dirty="0" smtClean="0">
                <a:cs typeface="Traditional Arabic" panose="02010000000000000000" pitchFamily="2" charset="-78"/>
              </a:rPr>
              <a:t>  {وَإِذَا قِيلَ لَهُمْ آمِنُواْ كَمَا آمَنَ النَّاسُ قَالُواْ أَنُؤْمِنُ كَمَا آمَنَ السُّفَهَاء أَلا إِنَّهُمْ هُمُ السُّفَهَاء وَلَـكِن لاَّ يَعْلَمُونَ }البقرة13</a:t>
            </a: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b="1" dirty="0" smtClean="0">
                <a:solidFill>
                  <a:srgbClr val="FF0000"/>
                </a:solidFill>
                <a:cs typeface="Traditional Arabic" panose="02010000000000000000" pitchFamily="2" charset="-78"/>
              </a:rPr>
              <a:t>فواصل تحتاج إلى تدبر</a:t>
            </a:r>
            <a:endParaRPr lang="ar-EG" b="1" dirty="0">
              <a:solidFill>
                <a:srgbClr val="FF0000"/>
              </a:solidFill>
              <a:cs typeface="Traditional Arabic" panose="02010000000000000000" pitchFamily="2" charset="-78"/>
            </a:endParaRPr>
          </a:p>
        </p:txBody>
      </p:sp>
      <p:sp>
        <p:nvSpPr>
          <p:cNvPr id="3" name="Content Placeholder 2"/>
          <p:cNvSpPr>
            <a:spLocks noGrp="1"/>
          </p:cNvSpPr>
          <p:nvPr>
            <p:ph idx="1"/>
          </p:nvPr>
        </p:nvSpPr>
        <p:spPr/>
        <p:txBody>
          <a:bodyPr/>
          <a:lstStyle/>
          <a:p>
            <a:pPr algn="ctr"/>
            <a:r>
              <a:rPr lang="ar-EG" dirty="0" smtClean="0">
                <a:cs typeface="Traditional Arabic" panose="02010000000000000000" pitchFamily="2" charset="-78"/>
              </a:rPr>
              <a:t>الرحمة قبل </a:t>
            </a:r>
            <a:r>
              <a:rPr lang="ar-EG" dirty="0" smtClean="0">
                <a:cs typeface="Traditional Arabic" panose="02010000000000000000" pitchFamily="2" charset="-78"/>
              </a:rPr>
              <a:t>المغفرة في أية </a:t>
            </a:r>
            <a:r>
              <a:rPr lang="ar-EG" dirty="0" smtClean="0">
                <a:cs typeface="Traditional Arabic" panose="02010000000000000000" pitchFamily="2" charset="-78"/>
              </a:rPr>
              <a:t>واحدة</a:t>
            </a:r>
          </a:p>
          <a:p>
            <a:pPr>
              <a:buNone/>
            </a:pPr>
            <a:endParaRPr lang="ar-EG" dirty="0" smtClean="0">
              <a:cs typeface="Traditional Arabic" panose="02010000000000000000" pitchFamily="2" charset="-78"/>
            </a:endParaRPr>
          </a:p>
          <a:p>
            <a:pPr>
              <a:buNone/>
            </a:pPr>
            <a:r>
              <a:rPr lang="ar-EG" dirty="0" smtClean="0">
                <a:cs typeface="Traditional Arabic" panose="02010000000000000000" pitchFamily="2" charset="-78"/>
              </a:rPr>
              <a:t> {يَعْلَمُ مَا يَلِجُ فِي الْأَرْضِ وَمَا يَخْرُجُ مِنْهَا وَمَا يَنزِلُ مِنَ السَّمَاءِ وَمَا يَعْرُجُ فِيهَا وَهُوَ الرَّحِيمُ الْغَفُورُ }سبأ2</a:t>
            </a: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b="1" dirty="0" smtClean="0">
                <a:solidFill>
                  <a:srgbClr val="FF0000"/>
                </a:solidFill>
                <a:cs typeface="Traditional Arabic" panose="02010000000000000000" pitchFamily="2" charset="-78"/>
              </a:rPr>
              <a:t>فواصل تحتاج إلى تدبر</a:t>
            </a:r>
            <a:endParaRPr lang="ar-EG" b="1" dirty="0">
              <a:solidFill>
                <a:srgbClr val="FF0000"/>
              </a:solidFill>
              <a:cs typeface="Traditional Arabic" panose="02010000000000000000" pitchFamily="2" charset="-78"/>
            </a:endParaRPr>
          </a:p>
        </p:txBody>
      </p:sp>
      <p:sp>
        <p:nvSpPr>
          <p:cNvPr id="3" name="Content Placeholder 2"/>
          <p:cNvSpPr>
            <a:spLocks noGrp="1"/>
          </p:cNvSpPr>
          <p:nvPr>
            <p:ph idx="1"/>
          </p:nvPr>
        </p:nvSpPr>
        <p:spPr/>
        <p:txBody>
          <a:bodyPr/>
          <a:lstStyle/>
          <a:p>
            <a:pPr algn="ctr">
              <a:buNone/>
            </a:pPr>
            <a:r>
              <a:rPr lang="ar-EG" dirty="0" smtClean="0">
                <a:cs typeface="Traditional Arabic" panose="02010000000000000000" pitchFamily="2" charset="-78"/>
              </a:rPr>
              <a:t>فواصل مختلفة ومتحدث واحد</a:t>
            </a:r>
          </a:p>
          <a:p>
            <a:pPr>
              <a:buNone/>
            </a:pPr>
            <a:r>
              <a:rPr lang="ar-EG" dirty="0" smtClean="0">
                <a:cs typeface="Traditional Arabic" panose="02010000000000000000" pitchFamily="2" charset="-78"/>
              </a:rPr>
              <a:t> {وَآتَاكُم مِّن كُلِّ مَا سَأَلْتُمُوهُ وَإِن تَعُدُّواْ نِعْمَتَ اللّهِ لاَ تُحْصُوهَا إِنَّ الإِنسَانَ لَظَلُومٌ كَفَّارٌ }إبراهيم34</a:t>
            </a:r>
          </a:p>
          <a:p>
            <a:pPr>
              <a:buNone/>
            </a:pPr>
            <a:r>
              <a:rPr lang="ar-EG" dirty="0" smtClean="0">
                <a:cs typeface="Traditional Arabic" panose="02010000000000000000" pitchFamily="2" charset="-78"/>
              </a:rPr>
              <a:t> {وَإِن تَعُدُّواْ نِعْمَةَ اللّهِ لاَ تُحْصُوهَا إِنَّ اللّهَ لَغَفُورٌ رَّحِيمٌ }النحل18</a:t>
            </a:r>
          </a:p>
          <a:p>
            <a:pPr>
              <a:buNone/>
            </a:pPr>
            <a:r>
              <a:rPr lang="ar-EG" dirty="0" smtClean="0">
                <a:cs typeface="Traditional Arabic" panose="02010000000000000000" pitchFamily="2" charset="-78"/>
              </a:rPr>
              <a:t> {فَإِن زَلَلْتُمْ مِّن بَعْدِ مَا جَاءتْكُمُ الْبَيِّنَاتُ فَاعْلَمُواْ أَنَّ اللّهَ عَزِيزٌ حَكِيمٌ }البقرة209</a:t>
            </a: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b="1" dirty="0" smtClean="0">
                <a:solidFill>
                  <a:srgbClr val="FF0000"/>
                </a:solidFill>
                <a:cs typeface="Traditional Arabic" panose="02010000000000000000" pitchFamily="2" charset="-78"/>
              </a:rPr>
              <a:t>فواصل تحتاج إلى تدبر</a:t>
            </a:r>
            <a:endParaRPr lang="ar-EG" b="1" dirty="0">
              <a:solidFill>
                <a:srgbClr val="FF0000"/>
              </a:solidFill>
              <a:cs typeface="Traditional Arabic" panose="02010000000000000000" pitchFamily="2" charset="-78"/>
            </a:endParaRPr>
          </a:p>
        </p:txBody>
      </p:sp>
      <p:sp>
        <p:nvSpPr>
          <p:cNvPr id="3" name="Content Placeholder 2"/>
          <p:cNvSpPr>
            <a:spLocks noGrp="1"/>
          </p:cNvSpPr>
          <p:nvPr>
            <p:ph idx="1"/>
          </p:nvPr>
        </p:nvSpPr>
        <p:spPr/>
        <p:txBody>
          <a:bodyPr/>
          <a:lstStyle/>
          <a:p>
            <a:pPr algn="ctr">
              <a:buNone/>
            </a:pPr>
            <a:r>
              <a:rPr lang="ar-EG" dirty="0" smtClean="0">
                <a:cs typeface="Traditional Arabic" panose="02010000000000000000" pitchFamily="2" charset="-78"/>
              </a:rPr>
              <a:t>فواصل مختلفة مع تماثل ما قبلها</a:t>
            </a:r>
          </a:p>
          <a:p>
            <a:pPr>
              <a:buNone/>
            </a:pPr>
            <a:r>
              <a:rPr lang="ar-EG" dirty="0" smtClean="0">
                <a:cs typeface="Traditional Arabic" panose="02010000000000000000" pitchFamily="2" charset="-78"/>
              </a:rPr>
              <a:t> {...وَمَن لَّمْ يَحْكُم بِمَا أَنزَلَ اللّهُ فَأُوْلَـئِكَ هُمُ الْكَافِرُونَ }المائدة44</a:t>
            </a:r>
          </a:p>
          <a:p>
            <a:pPr>
              <a:buNone/>
            </a:pPr>
            <a:r>
              <a:rPr lang="ar-EG" dirty="0" smtClean="0">
                <a:cs typeface="Traditional Arabic" panose="02010000000000000000" pitchFamily="2" charset="-78"/>
              </a:rPr>
              <a:t> {...لَّمْ يَحْكُم بِمَا أنزَلَ اللّهُ فَأُوْلَـئِكَ هُمُ الظَّالِمُونَ }المائدة45</a:t>
            </a:r>
          </a:p>
          <a:p>
            <a:pPr>
              <a:buNone/>
            </a:pPr>
            <a:r>
              <a:rPr lang="ar-EG" dirty="0" smtClean="0">
                <a:cs typeface="Traditional Arabic" panose="02010000000000000000" pitchFamily="2" charset="-78"/>
              </a:rPr>
              <a:t> {...وَمَن لَّمْ يَحْكُم بِمَا أَنزَلَ اللّهُ فَأُوْلَـئِكَ هُمُ الْفَاسِقُونَ }المائدة47</a:t>
            </a: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248400"/>
            <a:ext cx="866285" cy="583969"/>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ar-EG" sz="7200" b="1" dirty="0" smtClean="0">
                <a:solidFill>
                  <a:srgbClr val="FF0000"/>
                </a:solidFill>
                <a:cs typeface="Traditional Arabic" panose="02010000000000000000" pitchFamily="2" charset="-78"/>
              </a:rPr>
              <a:t>المفردات القرآنية</a:t>
            </a:r>
            <a:endParaRPr lang="ar-EG" sz="7200" b="1" dirty="0">
              <a:solidFill>
                <a:srgbClr val="FF0000"/>
              </a:solidFill>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308729"/>
            <a:ext cx="866285" cy="583969"/>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4800" b="1" dirty="0" smtClean="0">
                <a:solidFill>
                  <a:srgbClr val="FF0000"/>
                </a:solidFill>
                <a:cs typeface="Traditional Arabic" panose="02010000000000000000" pitchFamily="2" charset="-78"/>
              </a:rPr>
              <a:t>القيم التى تعطيها الكلمة القرآنية</a:t>
            </a:r>
            <a:endParaRPr lang="ar-EG" sz="4800" b="1" dirty="0">
              <a:solidFill>
                <a:srgbClr val="FF0000"/>
              </a:solidFill>
              <a:cs typeface="Traditional Arabic" panose="02010000000000000000" pitchFamily="2" charset="-78"/>
            </a:endParaRPr>
          </a:p>
        </p:txBody>
      </p:sp>
      <p:sp>
        <p:nvSpPr>
          <p:cNvPr id="3" name="Content Placeholder 2"/>
          <p:cNvSpPr>
            <a:spLocks noGrp="1"/>
          </p:cNvSpPr>
          <p:nvPr>
            <p:ph idx="1"/>
          </p:nvPr>
        </p:nvSpPr>
        <p:spPr/>
        <p:txBody>
          <a:bodyPr>
            <a:normAutofit fontScale="92500" lnSpcReduction="10000"/>
          </a:bodyPr>
          <a:lstStyle/>
          <a:p>
            <a:r>
              <a:rPr lang="ar-EG" dirty="0" smtClean="0">
                <a:cs typeface="Traditional Arabic" panose="02010000000000000000" pitchFamily="2" charset="-78"/>
              </a:rPr>
              <a:t> {وَإِذَا النُّجُومُ انكَدَرَتْ }التكوير2</a:t>
            </a:r>
          </a:p>
          <a:p>
            <a:r>
              <a:rPr lang="ar-EG" dirty="0" smtClean="0">
                <a:cs typeface="Traditional Arabic" panose="02010000000000000000" pitchFamily="2" charset="-78"/>
              </a:rPr>
              <a:t> {وَإِذَا الْكَوَاكِبُ انتَثَرَتْ }الانفطار2</a:t>
            </a:r>
          </a:p>
          <a:p>
            <a:endParaRPr lang="ar-EG" dirty="0" smtClean="0">
              <a:cs typeface="Traditional Arabic" panose="02010000000000000000" pitchFamily="2" charset="-78"/>
            </a:endParaRPr>
          </a:p>
          <a:p>
            <a:pPr algn="just"/>
            <a:r>
              <a:rPr lang="ar-EG" dirty="0" smtClean="0">
                <a:cs typeface="Traditional Arabic" panose="02010000000000000000" pitchFamily="2" charset="-78"/>
              </a:rPr>
              <a:t> {وَكَذَلِكَ أَعْثَرْنَا عَلَيْهِمْ لِيَعْلَمُوا أَنَّ وَعْدَ اللَّهِ حَقٌّ وَأَنَّ السَّاعَةَ لَا رَيْبَ فِيهَا إِذْ يَتَنَازَعُونَ بَيْنَهُمْ أَمْرَهُمْ فَقَالُوا ابْنُوا عَلَيْهِم بُنْيَاناً رَّبُّهُمْ أَعْلَمُ بِهِمْ قَالَ الَّذِينَ غَلَبُوا عَلَى أَمْرِهِمْ لَنَتَّخِذَنَّ عَلَيْهِم مَّسْجِداً }الكهف21</a:t>
            </a:r>
          </a:p>
          <a:p>
            <a:pPr algn="just"/>
            <a:r>
              <a:rPr lang="ar-EG" dirty="0" smtClean="0">
                <a:cs typeface="Traditional Arabic" panose="02010000000000000000" pitchFamily="2" charset="-78"/>
              </a:rPr>
              <a:t> {قَالُوا ابْنُوا لَهُ بُنْيَاناً فَأَلْقُوهُ فِي الْجَحِيمِ }الصافات97</a:t>
            </a:r>
          </a:p>
          <a:p>
            <a:r>
              <a:rPr lang="ar-EG" dirty="0" smtClean="0">
                <a:cs typeface="Traditional Arabic" panose="02010000000000000000" pitchFamily="2" charset="-78"/>
              </a:rPr>
              <a:t> {إِنَّ اللَّهَ يُحِبُّ الَّذِينَ يُقَاتِلُونَ فِي سَبِيلِهِ صَفّاً كَأَنَّهُم بُنيَانٌ مَّرْصُوصٌ }الصف4</a:t>
            </a: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308729"/>
            <a:ext cx="866285" cy="583969"/>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4800" b="1" dirty="0" smtClean="0">
                <a:solidFill>
                  <a:srgbClr val="FF0000"/>
                </a:solidFill>
                <a:cs typeface="Traditional Arabic" panose="02010000000000000000" pitchFamily="2" charset="-78"/>
              </a:rPr>
              <a:t>خصائص المفردة القرآنية</a:t>
            </a:r>
            <a:endParaRPr lang="ar-EG" sz="4800" b="1" dirty="0">
              <a:solidFill>
                <a:srgbClr val="FF0000"/>
              </a:solidFill>
              <a:cs typeface="Traditional Arabic" panose="02010000000000000000" pitchFamily="2" charset="-78"/>
            </a:endParaRPr>
          </a:p>
        </p:txBody>
      </p:sp>
      <p:sp>
        <p:nvSpPr>
          <p:cNvPr id="3" name="Content Placeholder 2"/>
          <p:cNvSpPr>
            <a:spLocks noGrp="1"/>
          </p:cNvSpPr>
          <p:nvPr>
            <p:ph idx="1"/>
          </p:nvPr>
        </p:nvSpPr>
        <p:spPr>
          <a:xfrm>
            <a:off x="488576" y="2590801"/>
            <a:ext cx="8229600" cy="2362200"/>
          </a:xfrm>
        </p:spPr>
        <p:txBody>
          <a:bodyPr/>
          <a:lstStyle/>
          <a:p>
            <a:r>
              <a:rPr lang="ar-EG" dirty="0" smtClean="0">
                <a:cs typeface="Traditional Arabic" panose="02010000000000000000" pitchFamily="2" charset="-78"/>
              </a:rPr>
              <a:t>1- تلاؤم نسيجها </a:t>
            </a:r>
            <a:r>
              <a:rPr lang="ar-EG" dirty="0" err="1" smtClean="0">
                <a:cs typeface="Traditional Arabic" panose="02010000000000000000" pitchFamily="2" charset="-78"/>
              </a:rPr>
              <a:t>الصوتى</a:t>
            </a:r>
            <a:r>
              <a:rPr lang="ar-EG" dirty="0" smtClean="0">
                <a:cs typeface="Traditional Arabic" panose="02010000000000000000" pitchFamily="2" charset="-78"/>
              </a:rPr>
              <a:t>، </a:t>
            </a:r>
            <a:r>
              <a:rPr lang="ar-EG" dirty="0" smtClean="0">
                <a:cs typeface="Traditional Arabic" panose="02010000000000000000" pitchFamily="2" charset="-78"/>
              </a:rPr>
              <a:t>وجمال </a:t>
            </a:r>
            <a:r>
              <a:rPr lang="ar-EG" dirty="0" smtClean="0">
                <a:cs typeface="Traditional Arabic" panose="02010000000000000000" pitchFamily="2" charset="-78"/>
              </a:rPr>
              <a:t>وقعها في السمع، </a:t>
            </a:r>
            <a:r>
              <a:rPr lang="ar-EG" dirty="0" smtClean="0">
                <a:cs typeface="Traditional Arabic" panose="02010000000000000000" pitchFamily="2" charset="-78"/>
              </a:rPr>
              <a:t>وخلوها من التنافر. </a:t>
            </a:r>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3400" y="6308729"/>
            <a:ext cx="866285" cy="583969"/>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4800" b="1" dirty="0" smtClean="0">
                <a:solidFill>
                  <a:srgbClr val="FF0000"/>
                </a:solidFill>
                <a:cs typeface="Traditional Arabic" panose="02010000000000000000" pitchFamily="2" charset="-78"/>
              </a:rPr>
              <a:t>خصائص المفردة القرآنية</a:t>
            </a:r>
            <a:endParaRPr lang="ar-EG" sz="4800" b="1" dirty="0">
              <a:solidFill>
                <a:srgbClr val="FF0000"/>
              </a:solidFill>
              <a:cs typeface="Traditional Arabic" panose="02010000000000000000" pitchFamily="2" charset="-78"/>
            </a:endParaRPr>
          </a:p>
        </p:txBody>
      </p:sp>
      <p:sp>
        <p:nvSpPr>
          <p:cNvPr id="3" name="Content Placeholder 2"/>
          <p:cNvSpPr>
            <a:spLocks noGrp="1"/>
          </p:cNvSpPr>
          <p:nvPr>
            <p:ph idx="1"/>
          </p:nvPr>
        </p:nvSpPr>
        <p:spPr/>
        <p:txBody>
          <a:bodyPr>
            <a:normAutofit/>
          </a:bodyPr>
          <a:lstStyle/>
          <a:p>
            <a:pPr algn="just"/>
            <a:r>
              <a:rPr lang="ar-EG" dirty="0" smtClean="0">
                <a:cs typeface="Traditional Arabic" panose="02010000000000000000" pitchFamily="2" charset="-78"/>
              </a:rPr>
              <a:t>2- الجرس الموسيقى </a:t>
            </a:r>
            <a:r>
              <a:rPr lang="ar-EG" dirty="0" smtClean="0">
                <a:cs typeface="Traditional Arabic" panose="02010000000000000000" pitchFamily="2" charset="-78"/>
              </a:rPr>
              <a:t>للكلمة، </a:t>
            </a:r>
            <a:r>
              <a:rPr lang="ar-EG" dirty="0" smtClean="0">
                <a:cs typeface="Traditional Arabic" panose="02010000000000000000" pitchFamily="2" charset="-78"/>
              </a:rPr>
              <a:t>وظلال المعانى والإيحاء بالمضمون قبل إيحاء المدلول اللغوى:</a:t>
            </a:r>
          </a:p>
          <a:p>
            <a:pPr algn="just">
              <a:buNone/>
            </a:pPr>
            <a:r>
              <a:rPr lang="ar-EG" dirty="0" smtClean="0">
                <a:cs typeface="Traditional Arabic" panose="02010000000000000000" pitchFamily="2" charset="-78"/>
              </a:rPr>
              <a:t>{وَاللَّيْلِ إِذَا عَسْعَسَ } {وَالصُّبْحِ إِذَا تَنَفَّسَ }التكوير17-18</a:t>
            </a:r>
          </a:p>
          <a:p>
            <a:pPr algn="just">
              <a:buNone/>
            </a:pPr>
            <a:r>
              <a:rPr lang="ar-EG" dirty="0" smtClean="0">
                <a:cs typeface="Traditional Arabic" panose="02010000000000000000" pitchFamily="2" charset="-78"/>
              </a:rPr>
              <a:t>{يَا أَيُّهَا الَّذِينَ آمَنُواْ خُذُواْ حِذْرَكُمْ فَانفِرُواْ ثُبَاتٍ أَوِ انفِرُواْ جَمِيعاً }النساء71</a:t>
            </a:r>
          </a:p>
          <a:p>
            <a:pPr algn="just">
              <a:buNone/>
            </a:pPr>
            <a:r>
              <a:rPr lang="ar-EG" dirty="0" smtClean="0">
                <a:cs typeface="Traditional Arabic" panose="02010000000000000000" pitchFamily="2" charset="-78"/>
              </a:rPr>
              <a:t>{يَوْمَ يُدَعُّونَ إِلَى نَارِ جَهَنَّمَ دَعّاً }الطور13</a:t>
            </a:r>
          </a:p>
          <a:p>
            <a:pPr algn="just">
              <a:buNone/>
            </a:pPr>
            <a:r>
              <a:rPr lang="ar-EG" dirty="0" smtClean="0">
                <a:cs typeface="Traditional Arabic" panose="02010000000000000000" pitchFamily="2" charset="-78"/>
              </a:rPr>
              <a:t>{إِنَّا أَرْسَلْنَا عَلَيْهِمْ رِيحاً صَرْصَراً فِي يَوْمِ نَحْسٍ مُّسْتَمِرٍّ } {تَنزِعُ النَّاسَ كَأَنَّهُمْ أَعْجَازُ نَخْلٍ مُّنقَعِرٍ }القمر19-20</a:t>
            </a:r>
          </a:p>
          <a:p>
            <a:pPr algn="just">
              <a:buNone/>
            </a:pP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308729"/>
            <a:ext cx="866285" cy="583969"/>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sz="6000" b="1" dirty="0" smtClean="0">
                <a:solidFill>
                  <a:srgbClr val="FF0000"/>
                </a:solidFill>
                <a:cs typeface="Traditional Arabic" panose="02010000000000000000" pitchFamily="2" charset="-78"/>
              </a:rPr>
              <a:t>خصائص اللفظة القرآنية</a:t>
            </a:r>
            <a:endParaRPr lang="ar-EG" sz="6000" b="1" dirty="0">
              <a:solidFill>
                <a:srgbClr val="FF0000"/>
              </a:solidFill>
              <a:cs typeface="Traditional Arabic" panose="02010000000000000000" pitchFamily="2" charset="-78"/>
            </a:endParaRPr>
          </a:p>
        </p:txBody>
      </p:sp>
      <p:sp>
        <p:nvSpPr>
          <p:cNvPr id="3" name="Content Placeholder 2"/>
          <p:cNvSpPr>
            <a:spLocks noGrp="1"/>
          </p:cNvSpPr>
          <p:nvPr>
            <p:ph idx="1"/>
          </p:nvPr>
        </p:nvSpPr>
        <p:spPr/>
        <p:txBody>
          <a:bodyPr/>
          <a:lstStyle/>
          <a:p>
            <a:pPr algn="just"/>
            <a:r>
              <a:rPr lang="ar-EG" dirty="0" smtClean="0">
                <a:cs typeface="Traditional Arabic" panose="02010000000000000000" pitchFamily="2" charset="-78"/>
              </a:rPr>
              <a:t> 3- قالواغريبا من أجل الاستعارة:</a:t>
            </a:r>
          </a:p>
          <a:p>
            <a:pPr algn="just">
              <a:buNone/>
            </a:pPr>
            <a:r>
              <a:rPr lang="ar-EG" dirty="0" smtClean="0">
                <a:cs typeface="Traditional Arabic" panose="02010000000000000000" pitchFamily="2" charset="-78"/>
              </a:rPr>
              <a:t>{فَاصْدَعْ بِمَا تُؤْمَرُ وَأَعْرِضْ عَنِ الْمُشْرِكِينَ }الحجر94</a:t>
            </a:r>
          </a:p>
          <a:p>
            <a:pPr algn="just">
              <a:buNone/>
            </a:pPr>
            <a:r>
              <a:rPr lang="ar-EG" dirty="0" smtClean="0">
                <a:cs typeface="Traditional Arabic" panose="02010000000000000000" pitchFamily="2" charset="-78"/>
              </a:rPr>
              <a:t>{...وَأُشْرِبُواْ فِي قُلُوبِهِمُ الْعِجْلَ بِكُفْرِهِمْ قُلْ بِئْسَمَا يَأْمُرُكُمْ بِهِ إِيمَانُكُمْ إِن كُنتُمْ مُّؤْمِنِينَ }البقرة93</a:t>
            </a:r>
          </a:p>
          <a:p>
            <a:pPr algn="just">
              <a:buNone/>
            </a:pPr>
            <a:r>
              <a:rPr lang="ar-EG" dirty="0" smtClean="0">
                <a:cs typeface="Traditional Arabic" panose="02010000000000000000" pitchFamily="2" charset="-78"/>
              </a:rPr>
              <a:t>{إِنَّا نَخَافُ مِن رَّبِّنَا يَوْماً عَبُوساً قَمْطَرِيراً }الإنسان10</a:t>
            </a:r>
          </a:p>
          <a:p>
            <a:pPr algn="just">
              <a:buNone/>
            </a:pPr>
            <a:r>
              <a:rPr lang="ar-EG" dirty="0" smtClean="0">
                <a:cs typeface="Traditional Arabic" panose="02010000000000000000" pitchFamily="2" charset="-78"/>
              </a:rPr>
              <a:t>{تِلْكَ إِذاً قِسْمَةٌ ضِيزَى }النجم22</a:t>
            </a:r>
            <a:endParaRPr lang="ar-EG" dirty="0">
              <a:cs typeface="Traditional Arabic" panose="02010000000000000000" pitchFamily="2"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0" y="6308729"/>
            <a:ext cx="866285" cy="583969"/>
          </a:xfrm>
          <a:prstGeom prst="rect">
            <a:avLst/>
          </a:prstGeom>
        </p:spPr>
      </p:pic>
    </p:spTree>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679</TotalTime>
  <Words>2964</Words>
  <Application>Microsoft Office PowerPoint</Application>
  <PresentationFormat>عرض على الشاشة (3:4)‏</PresentationFormat>
  <Paragraphs>261</Paragraphs>
  <Slides>44</Slides>
  <Notes>1</Notes>
  <HiddenSlides>0</HiddenSlides>
  <MMClips>0</MMClips>
  <ScaleCrop>false</ScaleCrop>
  <HeadingPairs>
    <vt:vector size="6" baseType="variant">
      <vt:variant>
        <vt:lpstr>الخطوط المستخدمة</vt:lpstr>
      </vt:variant>
      <vt:variant>
        <vt:i4>8</vt:i4>
      </vt:variant>
      <vt:variant>
        <vt:lpstr>نسق</vt:lpstr>
      </vt:variant>
      <vt:variant>
        <vt:i4>2</vt:i4>
      </vt:variant>
      <vt:variant>
        <vt:lpstr>عناوين الشرائح</vt:lpstr>
      </vt:variant>
      <vt:variant>
        <vt:i4>44</vt:i4>
      </vt:variant>
    </vt:vector>
  </HeadingPairs>
  <TitlesOfParts>
    <vt:vector size="54" baseType="lpstr">
      <vt:lpstr>Arial</vt:lpstr>
      <vt:lpstr>Calibri</vt:lpstr>
      <vt:lpstr>Tahoma</vt:lpstr>
      <vt:lpstr>Times New Roman</vt:lpstr>
      <vt:lpstr>Traditional Arabic</vt:lpstr>
      <vt:lpstr>Verdana</vt:lpstr>
      <vt:lpstr>Wingdings</vt:lpstr>
      <vt:lpstr>Wingdings 2</vt:lpstr>
      <vt:lpstr>Custom Design</vt:lpstr>
      <vt:lpstr>Aspect</vt:lpstr>
      <vt:lpstr>الغريب  واللغات في القرآن</vt:lpstr>
      <vt:lpstr>بلاغة العرب</vt:lpstr>
      <vt:lpstr>من بلاغة القرآن</vt:lpstr>
      <vt:lpstr>القيم التى تعطيها الكلمة القرآنية</vt:lpstr>
      <vt:lpstr>المفردات القرآنية</vt:lpstr>
      <vt:lpstr>القيم التى تعطيها الكلمة القرآنية</vt:lpstr>
      <vt:lpstr>خصائص المفردة القرآنية</vt:lpstr>
      <vt:lpstr>خصائص المفردة القرآنية</vt:lpstr>
      <vt:lpstr>خصائص اللفظة القرآنية</vt:lpstr>
      <vt:lpstr>خصائص اللفظة القرآنية</vt:lpstr>
      <vt:lpstr>خصائص اللفظة القرآنية </vt:lpstr>
      <vt:lpstr>خصائص اللفظة القرآنية </vt:lpstr>
      <vt:lpstr>خصائص اللفظة القرآنية</vt:lpstr>
      <vt:lpstr>خصائص اللفظة القرآنية</vt:lpstr>
      <vt:lpstr>1- غريب القرآن</vt:lpstr>
      <vt:lpstr>من غريب القرآن</vt:lpstr>
      <vt:lpstr>من مؤلفات غريب القرآن</vt:lpstr>
      <vt:lpstr>أمثلة من غريب القرآن عند ابن عباس</vt:lpstr>
      <vt:lpstr>لغات العرب الواردة </vt:lpstr>
      <vt:lpstr>المعرب في القرآن</vt:lpstr>
      <vt:lpstr>المعرب في القرآن</vt:lpstr>
      <vt:lpstr>المعرب في القرآن</vt:lpstr>
      <vt:lpstr>المعرب في القرآن</vt:lpstr>
      <vt:lpstr>عرض تقديمي في PowerPoint</vt:lpstr>
      <vt:lpstr>أسرار التعبير القرآنى</vt:lpstr>
      <vt:lpstr>أسرار التعبير القرآنى</vt:lpstr>
      <vt:lpstr>أسرار التعبير القرآنى</vt:lpstr>
      <vt:lpstr>أسرار التعبير القرآنى</vt:lpstr>
      <vt:lpstr>أسرار التعبير القرآنى</vt:lpstr>
      <vt:lpstr>أسرار التعبير القرآنى</vt:lpstr>
      <vt:lpstr>مناسبة خواتيم الآيات لمضمونها</vt:lpstr>
      <vt:lpstr>فواصل مباشرة</vt:lpstr>
      <vt:lpstr>فواصل مباشرة</vt:lpstr>
      <vt:lpstr>فواصل مباشرة</vt:lpstr>
      <vt:lpstr>فواصل تحتاج إلى تدبر</vt:lpstr>
      <vt:lpstr>فواصل تحتاج إلى تدبر</vt:lpstr>
      <vt:lpstr>فواصل تحتاج إلى تدبر</vt:lpstr>
      <vt:lpstr>فواصل تحتاج إلى تدبر</vt:lpstr>
      <vt:lpstr>فواصل تحتاج إلى تدبر</vt:lpstr>
      <vt:lpstr>عرض تقديمي في PowerPoint</vt:lpstr>
      <vt:lpstr>فواصل تحتاج إلى تدبر</vt:lpstr>
      <vt:lpstr>فواصل تحتاج إلى تدبر</vt:lpstr>
      <vt:lpstr>فواصل تحتاج إلى تدبر</vt:lpstr>
      <vt:lpstr>فواصل تحتاج إلى تدبر</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الغريب  واللغات فى القرآن</dc:title>
  <dc:creator/>
  <cp:lastModifiedBy>Haytham Mohamed</cp:lastModifiedBy>
  <cp:revision>82</cp:revision>
  <dcterms:created xsi:type="dcterms:W3CDTF">2006-08-16T00:00:00Z</dcterms:created>
  <dcterms:modified xsi:type="dcterms:W3CDTF">2015-08-11T10:39:54Z</dcterms:modified>
</cp:coreProperties>
</file>